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22"/>
  </p:notesMasterIdLst>
  <p:sldIdLst>
    <p:sldId id="256" r:id="rId2"/>
    <p:sldId id="257" r:id="rId3"/>
    <p:sldId id="258" r:id="rId4"/>
    <p:sldId id="260" r:id="rId5"/>
    <p:sldId id="261" r:id="rId6"/>
    <p:sldId id="259" r:id="rId7"/>
    <p:sldId id="263" r:id="rId8"/>
    <p:sldId id="264" r:id="rId9"/>
    <p:sldId id="265" r:id="rId10"/>
    <p:sldId id="267" r:id="rId11"/>
    <p:sldId id="276" r:id="rId12"/>
    <p:sldId id="278" r:id="rId13"/>
    <p:sldId id="266" r:id="rId14"/>
    <p:sldId id="269" r:id="rId15"/>
    <p:sldId id="274" r:id="rId16"/>
    <p:sldId id="270" r:id="rId17"/>
    <p:sldId id="277" r:id="rId18"/>
    <p:sldId id="279" r:id="rId19"/>
    <p:sldId id="271"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87661" autoAdjust="0"/>
  </p:normalViewPr>
  <p:slideViewPr>
    <p:cSldViewPr snapToGrid="0">
      <p:cViewPr varScale="1">
        <p:scale>
          <a:sx n="76" d="100"/>
          <a:sy n="76" d="100"/>
        </p:scale>
        <p:origin x="715" y="53"/>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BE0A17-9581-4E92-9645-37927CFD69F0}" type="datetimeFigureOut">
              <a:rPr lang="en-GB" smtClean="0"/>
              <a:t>11/07/2022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1C8B8E-B0E8-49B8-A10F-59C70E258BE5}" type="slidenum">
              <a:rPr lang="en-GB" smtClean="0"/>
              <a:t>‹#›</a:t>
            </a:fld>
            <a:endParaRPr lang="en-GB" dirty="0"/>
          </a:p>
        </p:txBody>
      </p:sp>
    </p:spTree>
    <p:extLst>
      <p:ext uri="{BB962C8B-B14F-4D97-AF65-F5344CB8AC3E}">
        <p14:creationId xmlns:p14="http://schemas.microsoft.com/office/powerpoint/2010/main" val="3997738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2</a:t>
            </a:fld>
            <a:endParaRPr lang="en-GB" dirty="0"/>
          </a:p>
        </p:txBody>
      </p:sp>
    </p:spTree>
    <p:extLst>
      <p:ext uri="{BB962C8B-B14F-4D97-AF65-F5344CB8AC3E}">
        <p14:creationId xmlns:p14="http://schemas.microsoft.com/office/powerpoint/2010/main" val="56027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13</a:t>
            </a:fld>
            <a:endParaRPr lang="en-GB" dirty="0"/>
          </a:p>
        </p:txBody>
      </p:sp>
    </p:spTree>
    <p:extLst>
      <p:ext uri="{BB962C8B-B14F-4D97-AF65-F5344CB8AC3E}">
        <p14:creationId xmlns:p14="http://schemas.microsoft.com/office/powerpoint/2010/main" val="1694146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19</a:t>
            </a:fld>
            <a:endParaRPr lang="en-GB" dirty="0"/>
          </a:p>
        </p:txBody>
      </p:sp>
    </p:spTree>
    <p:extLst>
      <p:ext uri="{BB962C8B-B14F-4D97-AF65-F5344CB8AC3E}">
        <p14:creationId xmlns:p14="http://schemas.microsoft.com/office/powerpoint/2010/main" val="1297996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3</a:t>
            </a:fld>
            <a:endParaRPr lang="en-GB" dirty="0"/>
          </a:p>
        </p:txBody>
      </p:sp>
    </p:spTree>
    <p:extLst>
      <p:ext uri="{BB962C8B-B14F-4D97-AF65-F5344CB8AC3E}">
        <p14:creationId xmlns:p14="http://schemas.microsoft.com/office/powerpoint/2010/main" val="2404381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4</a:t>
            </a:fld>
            <a:endParaRPr lang="en-GB" dirty="0"/>
          </a:p>
        </p:txBody>
      </p:sp>
    </p:spTree>
    <p:extLst>
      <p:ext uri="{BB962C8B-B14F-4D97-AF65-F5344CB8AC3E}">
        <p14:creationId xmlns:p14="http://schemas.microsoft.com/office/powerpoint/2010/main" val="2406307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5</a:t>
            </a:fld>
            <a:endParaRPr lang="en-GB" dirty="0"/>
          </a:p>
        </p:txBody>
      </p:sp>
    </p:spTree>
    <p:extLst>
      <p:ext uri="{BB962C8B-B14F-4D97-AF65-F5344CB8AC3E}">
        <p14:creationId xmlns:p14="http://schemas.microsoft.com/office/powerpoint/2010/main" val="4199684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6</a:t>
            </a:fld>
            <a:endParaRPr lang="en-GB" dirty="0"/>
          </a:p>
        </p:txBody>
      </p:sp>
    </p:spTree>
    <p:extLst>
      <p:ext uri="{BB962C8B-B14F-4D97-AF65-F5344CB8AC3E}">
        <p14:creationId xmlns:p14="http://schemas.microsoft.com/office/powerpoint/2010/main" val="82650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7</a:t>
            </a:fld>
            <a:endParaRPr lang="en-GB" dirty="0"/>
          </a:p>
        </p:txBody>
      </p:sp>
    </p:spTree>
    <p:extLst>
      <p:ext uri="{BB962C8B-B14F-4D97-AF65-F5344CB8AC3E}">
        <p14:creationId xmlns:p14="http://schemas.microsoft.com/office/powerpoint/2010/main" val="161028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8</a:t>
            </a:fld>
            <a:endParaRPr lang="en-GB" dirty="0"/>
          </a:p>
        </p:txBody>
      </p:sp>
    </p:spTree>
    <p:extLst>
      <p:ext uri="{BB962C8B-B14F-4D97-AF65-F5344CB8AC3E}">
        <p14:creationId xmlns:p14="http://schemas.microsoft.com/office/powerpoint/2010/main" val="4224017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9</a:t>
            </a:fld>
            <a:endParaRPr lang="en-GB" dirty="0"/>
          </a:p>
        </p:txBody>
      </p:sp>
    </p:spTree>
    <p:extLst>
      <p:ext uri="{BB962C8B-B14F-4D97-AF65-F5344CB8AC3E}">
        <p14:creationId xmlns:p14="http://schemas.microsoft.com/office/powerpoint/2010/main" val="1210526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1C8B8E-B0E8-49B8-A10F-59C70E258BE5}" type="slidenum">
              <a:rPr lang="en-GB" smtClean="0"/>
              <a:t>10</a:t>
            </a:fld>
            <a:endParaRPr lang="en-GB" dirty="0"/>
          </a:p>
        </p:txBody>
      </p:sp>
    </p:spTree>
    <p:extLst>
      <p:ext uri="{BB962C8B-B14F-4D97-AF65-F5344CB8AC3E}">
        <p14:creationId xmlns:p14="http://schemas.microsoft.com/office/powerpoint/2010/main" val="26966052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07379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539456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282933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2AD024FB-7E83-46B8-BA3E-81B568B31F9D}"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00323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624794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258896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968710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6666707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0052A83-9F40-4C20-834B-4B3B3E156035}" type="datetimeFigureOut">
              <a:rPr lang="en-US" smtClean="0"/>
              <a:t>7/11/2022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AD024FB-7E83-46B8-BA3E-81B568B31F9D}" type="slidenum">
              <a:rPr lang="en-US" smtClean="0"/>
              <a:t>‹#›</a:t>
            </a:fld>
            <a:endParaRPr lang="en-US" dirty="0"/>
          </a:p>
        </p:txBody>
      </p:sp>
    </p:spTree>
    <p:extLst>
      <p:ext uri="{BB962C8B-B14F-4D97-AF65-F5344CB8AC3E}">
        <p14:creationId xmlns:p14="http://schemas.microsoft.com/office/powerpoint/2010/main" val="896179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4164731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72819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776370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766987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211533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425073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16642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052A83-9F40-4C20-834B-4B3B3E156035}" type="datetimeFigureOut">
              <a:rPr lang="en-US" smtClean="0"/>
              <a:t>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D024FB-7E83-46B8-BA3E-81B568B31F9D}" type="slidenum">
              <a:rPr lang="en-US" smtClean="0"/>
              <a:t>‹#›</a:t>
            </a:fld>
            <a:endParaRPr lang="en-US" dirty="0"/>
          </a:p>
        </p:txBody>
      </p:sp>
    </p:spTree>
    <p:extLst>
      <p:ext uri="{BB962C8B-B14F-4D97-AF65-F5344CB8AC3E}">
        <p14:creationId xmlns:p14="http://schemas.microsoft.com/office/powerpoint/2010/main" val="3778467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0052A83-9F40-4C20-834B-4B3B3E156035}" type="datetimeFigureOut">
              <a:rPr lang="en-US" smtClean="0"/>
              <a:t>7/11/2022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AD024FB-7E83-46B8-BA3E-81B568B31F9D}" type="slidenum">
              <a:rPr lang="en-US" smtClean="0"/>
              <a:t>‹#›</a:t>
            </a:fld>
            <a:endParaRPr lang="en-US" dirty="0"/>
          </a:p>
        </p:txBody>
      </p:sp>
    </p:spTree>
    <p:extLst>
      <p:ext uri="{BB962C8B-B14F-4D97-AF65-F5344CB8AC3E}">
        <p14:creationId xmlns:p14="http://schemas.microsoft.com/office/powerpoint/2010/main" val="1243939109"/>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angafel.kent.sch.uk/school-unifor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langafel.kent.sch.uk/school-uniform" TargetMode="External"/><Relationship Id="rId2" Type="http://schemas.openxmlformats.org/officeDocument/2006/relationships/hyperlink" Target="https://www.langafel.kent.sch.uk/_files/ugd/365185_605b7f4b4d9e4c2286854e814dcb4ffc.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ahopkins@Langafel.kent.sch.uk" TargetMode="External"/><Relationship Id="rId7" Type="http://schemas.openxmlformats.org/officeDocument/2006/relationships/hyperlink" Target="mailto:lclark@langafel.kent.sch.u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cbonner@langafel.kent.sch.uk" TargetMode="External"/><Relationship Id="rId5" Type="http://schemas.openxmlformats.org/officeDocument/2006/relationships/hyperlink" Target="mailto:sfekete@langafel.kent.sch.uk" TargetMode="External"/><Relationship Id="rId4" Type="http://schemas.openxmlformats.org/officeDocument/2006/relationships/hyperlink" Target="mailto:lbourne@langafel.kent.sch.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D1A53-04F2-46FA-9140-FE7D604881CB}"/>
              </a:ext>
            </a:extLst>
          </p:cNvPr>
          <p:cNvSpPr>
            <a:spLocks noGrp="1"/>
          </p:cNvSpPr>
          <p:nvPr>
            <p:ph type="ctrTitle"/>
          </p:nvPr>
        </p:nvSpPr>
        <p:spPr/>
        <p:txBody>
          <a:bodyPr>
            <a:normAutofit fontScale="90000"/>
          </a:bodyPr>
          <a:lstStyle/>
          <a:p>
            <a:br>
              <a:rPr lang="en-US" dirty="0"/>
            </a:br>
            <a:r>
              <a:rPr lang="en-US" dirty="0"/>
              <a:t>Meet the Teacher</a:t>
            </a:r>
            <a:br>
              <a:rPr lang="en-US" dirty="0"/>
            </a:br>
            <a:r>
              <a:rPr lang="en-US" dirty="0"/>
              <a:t>Upper Key Stage Two </a:t>
            </a:r>
          </a:p>
        </p:txBody>
      </p:sp>
      <p:sp>
        <p:nvSpPr>
          <p:cNvPr id="3" name="Subtitle 2">
            <a:extLst>
              <a:ext uri="{FF2B5EF4-FFF2-40B4-BE49-F238E27FC236}">
                <a16:creationId xmlns:a16="http://schemas.microsoft.com/office/drawing/2014/main" id="{59265A3E-7BA7-4E00-850C-11B7818809AE}"/>
              </a:ext>
            </a:extLst>
          </p:cNvPr>
          <p:cNvSpPr>
            <a:spLocks noGrp="1"/>
          </p:cNvSpPr>
          <p:nvPr>
            <p:ph type="subTitle" idx="1"/>
          </p:nvPr>
        </p:nvSpPr>
        <p:spPr>
          <a:xfrm>
            <a:off x="9752693" y="3145685"/>
            <a:ext cx="1309007" cy="549118"/>
          </a:xfrm>
        </p:spPr>
        <p:txBody>
          <a:bodyPr/>
          <a:lstStyle/>
          <a:p>
            <a:r>
              <a:rPr lang="en-US" dirty="0"/>
              <a:t>2022-23</a:t>
            </a:r>
          </a:p>
        </p:txBody>
      </p:sp>
    </p:spTree>
    <p:extLst>
      <p:ext uri="{BB962C8B-B14F-4D97-AF65-F5344CB8AC3E}">
        <p14:creationId xmlns:p14="http://schemas.microsoft.com/office/powerpoint/2010/main" val="344730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05F22-A046-4D2F-8EAD-466D7F7FD0D7}"/>
              </a:ext>
            </a:extLst>
          </p:cNvPr>
          <p:cNvSpPr>
            <a:spLocks noGrp="1"/>
          </p:cNvSpPr>
          <p:nvPr>
            <p:ph type="title"/>
          </p:nvPr>
        </p:nvSpPr>
        <p:spPr/>
        <p:txBody>
          <a:bodyPr/>
          <a:lstStyle/>
          <a:p>
            <a:r>
              <a:rPr lang="en-US" dirty="0"/>
              <a:t>PE</a:t>
            </a:r>
          </a:p>
        </p:txBody>
      </p:sp>
      <p:sp>
        <p:nvSpPr>
          <p:cNvPr id="5" name="TextBox 4">
            <a:extLst>
              <a:ext uri="{FF2B5EF4-FFF2-40B4-BE49-F238E27FC236}">
                <a16:creationId xmlns:a16="http://schemas.microsoft.com/office/drawing/2014/main" id="{9ECF532E-FA62-4E4A-A4E1-9860617C11B1}"/>
              </a:ext>
            </a:extLst>
          </p:cNvPr>
          <p:cNvSpPr txBox="1"/>
          <p:nvPr/>
        </p:nvSpPr>
        <p:spPr>
          <a:xfrm>
            <a:off x="487679" y="2321004"/>
            <a:ext cx="5394960" cy="3170099"/>
          </a:xfrm>
          <a:prstGeom prst="rect">
            <a:avLst/>
          </a:prstGeom>
          <a:noFill/>
        </p:spPr>
        <p:txBody>
          <a:bodyPr wrap="square" rtlCol="0">
            <a:spAutoFit/>
          </a:bodyPr>
          <a:lstStyle/>
          <a:p>
            <a:r>
              <a:rPr lang="en-US" sz="2000" b="1" u="sng" dirty="0"/>
              <a:t>PE Kit Essentials</a:t>
            </a:r>
          </a:p>
          <a:p>
            <a:r>
              <a:rPr lang="en-US" sz="2000" dirty="0"/>
              <a:t>•plain T-shirt in house colour – embroidered available</a:t>
            </a:r>
            <a:br>
              <a:rPr lang="en-US" sz="2000" dirty="0"/>
            </a:br>
            <a:r>
              <a:rPr lang="en-US" sz="2000" dirty="0"/>
              <a:t>• Plain black shorts</a:t>
            </a:r>
            <a:br>
              <a:rPr lang="en-US" sz="2000" dirty="0"/>
            </a:br>
            <a:r>
              <a:rPr lang="en-US" sz="2000" dirty="0"/>
              <a:t>• Black plimsolls or trainers</a:t>
            </a:r>
            <a:br>
              <a:rPr lang="en-US" sz="2000" dirty="0"/>
            </a:br>
            <a:r>
              <a:rPr lang="en-US" sz="2000" dirty="0"/>
              <a:t>• PE Kit may be worn in place of regular uniform for PE days</a:t>
            </a:r>
          </a:p>
          <a:p>
            <a:endParaRPr lang="en-US" sz="2000" dirty="0"/>
          </a:p>
          <a:p>
            <a:endParaRPr lang="en-US" sz="2000" dirty="0"/>
          </a:p>
          <a:p>
            <a:r>
              <a:rPr lang="en-US" sz="2000" dirty="0"/>
              <a:t>Please see the school </a:t>
            </a:r>
            <a:r>
              <a:rPr lang="en-US" sz="2000" dirty="0">
                <a:hlinkClick r:id="rId3"/>
              </a:rPr>
              <a:t>website</a:t>
            </a:r>
            <a:endParaRPr lang="en-US" dirty="0"/>
          </a:p>
        </p:txBody>
      </p:sp>
      <p:sp>
        <p:nvSpPr>
          <p:cNvPr id="3" name="Rectangle 2">
            <a:extLst>
              <a:ext uri="{FF2B5EF4-FFF2-40B4-BE49-F238E27FC236}">
                <a16:creationId xmlns:a16="http://schemas.microsoft.com/office/drawing/2014/main" id="{4E633EFD-C038-406E-A439-669439A4AD31}"/>
              </a:ext>
            </a:extLst>
          </p:cNvPr>
          <p:cNvSpPr/>
          <p:nvPr/>
        </p:nvSpPr>
        <p:spPr>
          <a:xfrm>
            <a:off x="6309363" y="2321004"/>
            <a:ext cx="5257798" cy="1631216"/>
          </a:xfrm>
          <a:prstGeom prst="rect">
            <a:avLst/>
          </a:prstGeom>
        </p:spPr>
        <p:txBody>
          <a:bodyPr wrap="square">
            <a:spAutoFit/>
          </a:bodyPr>
          <a:lstStyle/>
          <a:p>
            <a:r>
              <a:rPr lang="en-US" sz="2000" b="1" u="sng" dirty="0"/>
              <a:t>Optional Extras</a:t>
            </a:r>
          </a:p>
          <a:p>
            <a:r>
              <a:rPr lang="en-US" sz="2000" dirty="0"/>
              <a:t>• </a:t>
            </a:r>
            <a:r>
              <a:rPr lang="en-US" sz="2000" b="1" dirty="0"/>
              <a:t>Plain</a:t>
            </a:r>
            <a:r>
              <a:rPr lang="en-US" sz="2000" dirty="0"/>
              <a:t> black, blue or red tracksuit (optional for outdoor PE Sessions in cold weather)</a:t>
            </a:r>
            <a:br>
              <a:rPr lang="en-US" sz="2000" dirty="0"/>
            </a:br>
            <a:r>
              <a:rPr lang="en-US" sz="2000" dirty="0"/>
              <a:t>• Black half zip fleece with school logo</a:t>
            </a:r>
          </a:p>
        </p:txBody>
      </p:sp>
    </p:spTree>
    <p:extLst>
      <p:ext uri="{BB962C8B-B14F-4D97-AF65-F5344CB8AC3E}">
        <p14:creationId xmlns:p14="http://schemas.microsoft.com/office/powerpoint/2010/main" val="1891496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91667-16DA-44F8-AE51-66D8BA360496}"/>
              </a:ext>
            </a:extLst>
          </p:cNvPr>
          <p:cNvSpPr>
            <a:spLocks noGrp="1"/>
          </p:cNvSpPr>
          <p:nvPr>
            <p:ph type="title"/>
          </p:nvPr>
        </p:nvSpPr>
        <p:spPr/>
        <p:txBody>
          <a:bodyPr/>
          <a:lstStyle/>
          <a:p>
            <a:r>
              <a:rPr lang="en-GB" dirty="0"/>
              <a:t>Uniform</a:t>
            </a:r>
          </a:p>
        </p:txBody>
      </p:sp>
      <p:sp>
        <p:nvSpPr>
          <p:cNvPr id="3" name="Content Placeholder 2">
            <a:extLst>
              <a:ext uri="{FF2B5EF4-FFF2-40B4-BE49-F238E27FC236}">
                <a16:creationId xmlns:a16="http://schemas.microsoft.com/office/drawing/2014/main" id="{4E56B14F-B2CB-4760-AFD0-AB8CB1AC0819}"/>
              </a:ext>
            </a:extLst>
          </p:cNvPr>
          <p:cNvSpPr>
            <a:spLocks noGrp="1"/>
          </p:cNvSpPr>
          <p:nvPr>
            <p:ph idx="1"/>
          </p:nvPr>
        </p:nvSpPr>
        <p:spPr>
          <a:xfrm>
            <a:off x="335281" y="2336872"/>
            <a:ext cx="10789920" cy="4140127"/>
          </a:xfrm>
        </p:spPr>
        <p:txBody>
          <a:bodyPr>
            <a:normAutofit/>
          </a:bodyPr>
          <a:lstStyle/>
          <a:p>
            <a:pPr marL="0" indent="0">
              <a:buNone/>
            </a:pPr>
            <a:r>
              <a:rPr lang="en-US" dirty="0"/>
              <a:t>We expect all our pupils to wear our school uniform with pride. Wearing uniform helps children to feel part of our school community, which is why we expect all pupils to wear the official school jumper/cardigan imprinted with our logo. Full details can be found in our </a:t>
            </a:r>
            <a:r>
              <a:rPr lang="en-US" dirty="0">
                <a:hlinkClick r:id="rId2"/>
              </a:rPr>
              <a:t>Uniform Policy</a:t>
            </a:r>
            <a:r>
              <a:rPr lang="en-US" dirty="0"/>
              <a:t>.</a:t>
            </a:r>
          </a:p>
          <a:p>
            <a:pPr marL="0" indent="0">
              <a:buNone/>
            </a:pPr>
            <a:r>
              <a:rPr lang="en-US" dirty="0"/>
              <a:t>If you need further guidance then visit the </a:t>
            </a:r>
            <a:r>
              <a:rPr lang="en-US" dirty="0">
                <a:hlinkClick r:id="rId3"/>
              </a:rPr>
              <a:t>website</a:t>
            </a:r>
            <a:r>
              <a:rPr lang="en-US" dirty="0"/>
              <a:t> or contact the school office who will be happy to help.</a:t>
            </a:r>
          </a:p>
          <a:p>
            <a:pPr marL="0" indent="0">
              <a:buNone/>
            </a:pPr>
            <a:r>
              <a:rPr lang="en-US" dirty="0"/>
              <a:t>If your child does not have the correct school uniform teachers will ask you when this will be provided and a more suitable school alternative may be provided. </a:t>
            </a:r>
            <a:endParaRPr lang="en-GB" dirty="0"/>
          </a:p>
        </p:txBody>
      </p:sp>
    </p:spTree>
    <p:extLst>
      <p:ext uri="{BB962C8B-B14F-4D97-AF65-F5344CB8AC3E}">
        <p14:creationId xmlns:p14="http://schemas.microsoft.com/office/powerpoint/2010/main" val="4103051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2E7BC-E03D-4746-AB16-76F9162A9F1A}"/>
              </a:ext>
            </a:extLst>
          </p:cNvPr>
          <p:cNvSpPr>
            <a:spLocks noGrp="1"/>
          </p:cNvSpPr>
          <p:nvPr>
            <p:ph type="title"/>
          </p:nvPr>
        </p:nvSpPr>
        <p:spPr/>
        <p:txBody>
          <a:bodyPr/>
          <a:lstStyle/>
          <a:p>
            <a:r>
              <a:rPr lang="en-GB" dirty="0"/>
              <a:t>Our Uniform</a:t>
            </a:r>
          </a:p>
        </p:txBody>
      </p:sp>
      <p:sp>
        <p:nvSpPr>
          <p:cNvPr id="3" name="Content Placeholder 2">
            <a:extLst>
              <a:ext uri="{FF2B5EF4-FFF2-40B4-BE49-F238E27FC236}">
                <a16:creationId xmlns:a16="http://schemas.microsoft.com/office/drawing/2014/main" id="{490C9467-8A14-493E-BAF2-C1384317B34C}"/>
              </a:ext>
            </a:extLst>
          </p:cNvPr>
          <p:cNvSpPr>
            <a:spLocks noGrp="1"/>
          </p:cNvSpPr>
          <p:nvPr>
            <p:ph idx="1"/>
          </p:nvPr>
        </p:nvSpPr>
        <p:spPr>
          <a:xfrm>
            <a:off x="411481" y="2072640"/>
            <a:ext cx="9220199" cy="4785360"/>
          </a:xfrm>
        </p:spPr>
        <p:txBody>
          <a:bodyPr>
            <a:normAutofit lnSpcReduction="10000"/>
          </a:bodyPr>
          <a:lstStyle/>
          <a:p>
            <a:pPr lvl="1"/>
            <a:r>
              <a:rPr lang="en-US" dirty="0"/>
              <a:t>Grey or black uniform trousers, shorts, skirt or pinafore dress</a:t>
            </a:r>
          </a:p>
          <a:p>
            <a:pPr lvl="1"/>
            <a:r>
              <a:rPr lang="en-US" dirty="0"/>
              <a:t>White shirt, blouse or polo shirt (may be embroidered)</a:t>
            </a:r>
          </a:p>
          <a:p>
            <a:pPr lvl="1"/>
            <a:r>
              <a:rPr lang="en-US" dirty="0"/>
              <a:t>Red school jumper, or cardigan with school logo embroidered</a:t>
            </a:r>
          </a:p>
          <a:p>
            <a:pPr lvl="1"/>
            <a:r>
              <a:rPr lang="en-US" dirty="0"/>
              <a:t>Flat, black sensible outdoor shoes</a:t>
            </a:r>
          </a:p>
          <a:p>
            <a:pPr lvl="1"/>
            <a:r>
              <a:rPr lang="en-US" dirty="0"/>
              <a:t>Plain black, grey or white ankle or knee length socks</a:t>
            </a:r>
          </a:p>
          <a:p>
            <a:pPr lvl="1"/>
            <a:r>
              <a:rPr lang="en-US" dirty="0"/>
              <a:t>Plain black, grey or red tights</a:t>
            </a:r>
          </a:p>
          <a:p>
            <a:pPr lvl="1"/>
            <a:r>
              <a:rPr lang="en-US" dirty="0"/>
              <a:t>Plain hair accessories in red, white or black</a:t>
            </a:r>
          </a:p>
          <a:p>
            <a:pPr lvl="1"/>
            <a:r>
              <a:rPr lang="en-US" dirty="0"/>
              <a:t>Red and white gingham dresses in summer months</a:t>
            </a:r>
          </a:p>
          <a:p>
            <a:pPr lvl="1"/>
            <a:r>
              <a:rPr lang="en-US" dirty="0"/>
              <a:t>No boots or trainers. For health and Safety reasons pupils who come to school in inappropriate footwear will be asked to change into their plimsolls whilst in school.</a:t>
            </a:r>
          </a:p>
          <a:p>
            <a:pPr lvl="1"/>
            <a:r>
              <a:rPr lang="en-US" dirty="0"/>
              <a:t>Hair longer than collar length should be tied back.</a:t>
            </a:r>
          </a:p>
          <a:p>
            <a:pPr lvl="1"/>
            <a:r>
              <a:rPr lang="en-US" dirty="0"/>
              <a:t>No make-up, nail vanish or temporary tattoos.</a:t>
            </a:r>
          </a:p>
          <a:p>
            <a:pPr lvl="1"/>
            <a:r>
              <a:rPr lang="en-US" dirty="0"/>
              <a:t>No jewellery with exception of 1 pair of small plain studded earrings, a small watch (not novelty) or jewellery worn specifically for religious reasons.</a:t>
            </a:r>
            <a:endParaRPr lang="en-GB" dirty="0"/>
          </a:p>
        </p:txBody>
      </p:sp>
    </p:spTree>
    <p:extLst>
      <p:ext uri="{BB962C8B-B14F-4D97-AF65-F5344CB8AC3E}">
        <p14:creationId xmlns:p14="http://schemas.microsoft.com/office/powerpoint/2010/main" val="2447997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F6831-0A9C-4C5F-86CF-FEF615F94552}"/>
              </a:ext>
            </a:extLst>
          </p:cNvPr>
          <p:cNvSpPr>
            <a:spLocks noGrp="1"/>
          </p:cNvSpPr>
          <p:nvPr>
            <p:ph type="title"/>
          </p:nvPr>
        </p:nvSpPr>
        <p:spPr/>
        <p:txBody>
          <a:bodyPr/>
          <a:lstStyle/>
          <a:p>
            <a:r>
              <a:rPr lang="en-US" dirty="0"/>
              <a:t>Home learning</a:t>
            </a:r>
          </a:p>
        </p:txBody>
      </p:sp>
      <p:graphicFrame>
        <p:nvGraphicFramePr>
          <p:cNvPr id="4" name="Content Placeholder 3">
            <a:extLst>
              <a:ext uri="{FF2B5EF4-FFF2-40B4-BE49-F238E27FC236}">
                <a16:creationId xmlns:a16="http://schemas.microsoft.com/office/drawing/2014/main" id="{6ABAD88C-2BDA-4E39-A80B-C88C891F83AC}"/>
              </a:ext>
            </a:extLst>
          </p:cNvPr>
          <p:cNvGraphicFramePr>
            <a:graphicFrameLocks noGrp="1"/>
          </p:cNvGraphicFramePr>
          <p:nvPr>
            <p:ph idx="1"/>
            <p:extLst>
              <p:ext uri="{D42A27DB-BD31-4B8C-83A1-F6EECF244321}">
                <p14:modId xmlns:p14="http://schemas.microsoft.com/office/powerpoint/2010/main" val="2765860666"/>
              </p:ext>
            </p:extLst>
          </p:nvPr>
        </p:nvGraphicFramePr>
        <p:xfrm>
          <a:off x="681038" y="2336800"/>
          <a:ext cx="9613900" cy="3754120"/>
        </p:xfrm>
        <a:graphic>
          <a:graphicData uri="http://schemas.openxmlformats.org/drawingml/2006/table">
            <a:tbl>
              <a:tblPr firstRow="1" bandRow="1">
                <a:tableStyleId>{5C22544A-7EE6-4342-B048-85BDC9FD1C3A}</a:tableStyleId>
              </a:tblPr>
              <a:tblGrid>
                <a:gridCol w="9613900">
                  <a:extLst>
                    <a:ext uri="{9D8B030D-6E8A-4147-A177-3AD203B41FA5}">
                      <a16:colId xmlns:a16="http://schemas.microsoft.com/office/drawing/2014/main" val="4066361042"/>
                    </a:ext>
                  </a:extLst>
                </a:gridCol>
              </a:tblGrid>
              <a:tr h="370840">
                <a:tc>
                  <a:txBody>
                    <a:bodyPr/>
                    <a:lstStyle/>
                    <a:p>
                      <a:r>
                        <a:rPr lang="en-US" dirty="0"/>
                        <a:t>Home learning </a:t>
                      </a:r>
                    </a:p>
                  </a:txBody>
                  <a:tcPr marL="83598" marR="83598"/>
                </a:tc>
                <a:extLst>
                  <a:ext uri="{0D108BD9-81ED-4DB2-BD59-A6C34878D82A}">
                    <a16:rowId xmlns:a16="http://schemas.microsoft.com/office/drawing/2014/main" val="1258617746"/>
                  </a:ext>
                </a:extLst>
              </a:tr>
              <a:tr h="370840">
                <a:tc>
                  <a:txBody>
                    <a:bodyPr/>
                    <a:lstStyle/>
                    <a:p>
                      <a:pPr marL="285750" indent="-285750">
                        <a:buFont typeface="Arial" panose="020B0604020202020204" pitchFamily="34" charset="0"/>
                        <a:buChar char="•"/>
                      </a:pPr>
                      <a:r>
                        <a:rPr lang="en-US" dirty="0"/>
                        <a:t>Home learning is given out on Friday and is expected to be returned the following Wednesday. </a:t>
                      </a:r>
                    </a:p>
                    <a:p>
                      <a:pPr marL="285750" indent="-285750">
                        <a:buFont typeface="Arial" panose="020B0604020202020204" pitchFamily="34" charset="0"/>
                        <a:buChar char="•"/>
                      </a:pPr>
                      <a:r>
                        <a:rPr lang="en-US" dirty="0"/>
                        <a:t>Pupils will receive one piece of maths home learning and one piece of English.</a:t>
                      </a:r>
                    </a:p>
                    <a:p>
                      <a:pPr marL="285750" indent="-285750">
                        <a:buFont typeface="Arial" panose="020B0604020202020204" pitchFamily="34" charset="0"/>
                        <a:buChar char="•"/>
                      </a:pPr>
                      <a:r>
                        <a:rPr lang="en-US" dirty="0"/>
                        <a:t>Pupils are expected to read at least three times a week and for this to be recorded in their contact book.</a:t>
                      </a:r>
                    </a:p>
                    <a:p>
                      <a:pPr marL="285750" indent="-285750">
                        <a:buFont typeface="Arial" panose="020B0604020202020204" pitchFamily="34" charset="0"/>
                        <a:buChar char="•"/>
                      </a:pPr>
                      <a:r>
                        <a:rPr lang="en-US" dirty="0"/>
                        <a:t>As pupils are in upper key stage two, we expect them to take responsibility for their home learning. If they look at it over the weekend and there is something they don’t understand they can discuss it with their teacher on Monday.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Part of the task is to hand it in. Those handing in on Wednesday will get two tokens. If homework isn’t handed in on Wednesday, pupils will be given a copy to complete in Homework Club at Wednesday lunchtime.</a:t>
                      </a:r>
                    </a:p>
                    <a:p>
                      <a:pPr marL="285750" indent="-285750">
                        <a:buFont typeface="Arial" panose="020B0604020202020204" pitchFamily="34" charset="0"/>
                        <a:buChar char="•"/>
                      </a:pPr>
                      <a:endParaRPr lang="en-US" dirty="0"/>
                    </a:p>
                  </a:txBody>
                  <a:tcPr marL="83598" marR="83598"/>
                </a:tc>
                <a:extLst>
                  <a:ext uri="{0D108BD9-81ED-4DB2-BD59-A6C34878D82A}">
                    <a16:rowId xmlns:a16="http://schemas.microsoft.com/office/drawing/2014/main" val="3274182651"/>
                  </a:ext>
                </a:extLst>
              </a:tr>
            </a:tbl>
          </a:graphicData>
        </a:graphic>
      </p:graphicFrame>
    </p:spTree>
    <p:extLst>
      <p:ext uri="{BB962C8B-B14F-4D97-AF65-F5344CB8AC3E}">
        <p14:creationId xmlns:p14="http://schemas.microsoft.com/office/powerpoint/2010/main" val="393732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E8FE-741D-4ED7-B400-85DCA7357B74}"/>
              </a:ext>
            </a:extLst>
          </p:cNvPr>
          <p:cNvSpPr>
            <a:spLocks noGrp="1"/>
          </p:cNvSpPr>
          <p:nvPr>
            <p:ph type="title"/>
          </p:nvPr>
        </p:nvSpPr>
        <p:spPr/>
        <p:txBody>
          <a:bodyPr/>
          <a:lstStyle/>
          <a:p>
            <a:r>
              <a:rPr lang="en-US" dirty="0"/>
              <a:t>Behaviour management</a:t>
            </a:r>
          </a:p>
        </p:txBody>
      </p:sp>
      <p:sp>
        <p:nvSpPr>
          <p:cNvPr id="3" name="Content Placeholder 2">
            <a:extLst>
              <a:ext uri="{FF2B5EF4-FFF2-40B4-BE49-F238E27FC236}">
                <a16:creationId xmlns:a16="http://schemas.microsoft.com/office/drawing/2014/main" id="{539AF2ED-D641-4C39-9111-9A66B1710E1B}"/>
              </a:ext>
            </a:extLst>
          </p:cNvPr>
          <p:cNvSpPr>
            <a:spLocks noGrp="1"/>
          </p:cNvSpPr>
          <p:nvPr>
            <p:ph idx="1"/>
          </p:nvPr>
        </p:nvSpPr>
        <p:spPr>
          <a:xfrm>
            <a:off x="426720" y="2026920"/>
            <a:ext cx="10789919" cy="4221480"/>
          </a:xfrm>
        </p:spPr>
        <p:txBody>
          <a:bodyPr/>
          <a:lstStyle/>
          <a:p>
            <a:pPr marL="0" indent="0">
              <a:buNone/>
            </a:pPr>
            <a:r>
              <a:rPr lang="en-US" dirty="0"/>
              <a:t>We believe that all children should enjoy the chance to develop their academic and social skills to the best of their ability in a friendly and positive environment. To support this our behavior policy is on the website.</a:t>
            </a:r>
          </a:p>
          <a:p>
            <a:r>
              <a:rPr lang="en-US" dirty="0"/>
              <a:t>In our Phase we use tokens and positive verbal feedback to reward positive behavior and good work</a:t>
            </a:r>
          </a:p>
          <a:p>
            <a:r>
              <a:rPr lang="en-US" dirty="0"/>
              <a:t>Each class will use a traffic light system – This will be displayed in the classroom alongside the charter.  All children will begin each day with a green card.  If children do not adhere to the class charter the following steps and sanctions are to be enforced:</a:t>
            </a:r>
          </a:p>
          <a:p>
            <a:r>
              <a:rPr lang="en-US" dirty="0"/>
              <a:t>Verbal warning, yellow card, red card.</a:t>
            </a:r>
          </a:p>
        </p:txBody>
      </p:sp>
    </p:spTree>
    <p:extLst>
      <p:ext uri="{BB962C8B-B14F-4D97-AF65-F5344CB8AC3E}">
        <p14:creationId xmlns:p14="http://schemas.microsoft.com/office/powerpoint/2010/main" val="2690870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7CF6A-E46D-4215-A7C4-81481308F5A7}"/>
              </a:ext>
            </a:extLst>
          </p:cNvPr>
          <p:cNvSpPr>
            <a:spLocks noGrp="1"/>
          </p:cNvSpPr>
          <p:nvPr>
            <p:ph type="title"/>
          </p:nvPr>
        </p:nvSpPr>
        <p:spPr/>
        <p:txBody>
          <a:bodyPr/>
          <a:lstStyle/>
          <a:p>
            <a:r>
              <a:rPr lang="en-GB" dirty="0"/>
              <a:t>Attendance</a:t>
            </a:r>
          </a:p>
        </p:txBody>
      </p:sp>
      <p:sp>
        <p:nvSpPr>
          <p:cNvPr id="3" name="Content Placeholder 2">
            <a:extLst>
              <a:ext uri="{FF2B5EF4-FFF2-40B4-BE49-F238E27FC236}">
                <a16:creationId xmlns:a16="http://schemas.microsoft.com/office/drawing/2014/main" id="{DC97E22E-563E-4A03-9DED-1DAD44409EC3}"/>
              </a:ext>
            </a:extLst>
          </p:cNvPr>
          <p:cNvSpPr>
            <a:spLocks noGrp="1"/>
          </p:cNvSpPr>
          <p:nvPr>
            <p:ph idx="1"/>
          </p:nvPr>
        </p:nvSpPr>
        <p:spPr>
          <a:xfrm>
            <a:off x="680321" y="2087880"/>
            <a:ext cx="9613861" cy="4297680"/>
          </a:xfrm>
        </p:spPr>
        <p:txBody>
          <a:bodyPr/>
          <a:lstStyle/>
          <a:p>
            <a:pPr marL="0" indent="0">
              <a:buNone/>
            </a:pPr>
            <a:r>
              <a:rPr lang="en-GB" dirty="0"/>
              <a:t>Attendance is vital for children to learn. Missing learning can create gaps which a child struggles to fill. This can cause problems later on as learning builds. </a:t>
            </a:r>
          </a:p>
          <a:p>
            <a:pPr marL="0" indent="0">
              <a:buNone/>
            </a:pPr>
            <a:r>
              <a:rPr lang="en-GB" dirty="0"/>
              <a:t>Good attendance is anything above 96% (this equates 8 days absence across a school year). </a:t>
            </a:r>
          </a:p>
          <a:p>
            <a:pPr marL="0" indent="0">
              <a:buNone/>
            </a:pPr>
            <a:r>
              <a:rPr lang="en-GB" dirty="0"/>
              <a:t>If absence is below 90% (20 days absence across the year) then your child is deemed to be persistently absent from education. </a:t>
            </a:r>
          </a:p>
          <a:p>
            <a:pPr marL="0" indent="0">
              <a:buNone/>
            </a:pPr>
            <a:r>
              <a:rPr lang="en-GB" dirty="0"/>
              <a:t>If a child is sick please contact the Office with a reason on the 1</a:t>
            </a:r>
            <a:r>
              <a:rPr lang="en-GB" baseline="30000" dirty="0"/>
              <a:t>st</a:t>
            </a:r>
            <a:r>
              <a:rPr lang="en-GB" dirty="0"/>
              <a:t> day of absence, preferably before 8.40. </a:t>
            </a:r>
          </a:p>
          <a:p>
            <a:pPr marL="0" indent="0">
              <a:buNone/>
            </a:pPr>
            <a:endParaRPr lang="en-GB" dirty="0"/>
          </a:p>
        </p:txBody>
      </p:sp>
    </p:spTree>
    <p:extLst>
      <p:ext uri="{BB962C8B-B14F-4D97-AF65-F5344CB8AC3E}">
        <p14:creationId xmlns:p14="http://schemas.microsoft.com/office/powerpoint/2010/main" val="3410182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2ADEA-B3A8-4610-8994-43F2A4B329F6}"/>
              </a:ext>
            </a:extLst>
          </p:cNvPr>
          <p:cNvSpPr>
            <a:spLocks noGrp="1"/>
          </p:cNvSpPr>
          <p:nvPr>
            <p:ph type="title"/>
          </p:nvPr>
        </p:nvSpPr>
        <p:spPr/>
        <p:txBody>
          <a:bodyPr/>
          <a:lstStyle/>
          <a:p>
            <a:r>
              <a:rPr lang="en-US" dirty="0"/>
              <a:t>General reminders</a:t>
            </a:r>
          </a:p>
        </p:txBody>
      </p:sp>
      <p:sp>
        <p:nvSpPr>
          <p:cNvPr id="3" name="Content Placeholder 2">
            <a:extLst>
              <a:ext uri="{FF2B5EF4-FFF2-40B4-BE49-F238E27FC236}">
                <a16:creationId xmlns:a16="http://schemas.microsoft.com/office/drawing/2014/main" id="{2C9495BA-7A16-4CDD-A16E-A9A1A80CFF4C}"/>
              </a:ext>
            </a:extLst>
          </p:cNvPr>
          <p:cNvSpPr>
            <a:spLocks noGrp="1"/>
          </p:cNvSpPr>
          <p:nvPr>
            <p:ph idx="1"/>
          </p:nvPr>
        </p:nvSpPr>
        <p:spPr/>
        <p:txBody>
          <a:bodyPr/>
          <a:lstStyle/>
          <a:p>
            <a:r>
              <a:rPr lang="en-US" dirty="0"/>
              <a:t>Pencil cases and all required equipment is provided</a:t>
            </a:r>
          </a:p>
          <a:p>
            <a:r>
              <a:rPr lang="en-US" dirty="0"/>
              <a:t>Water in school – all pupils will need to bring a refillable bottle that they will have access to throughout the day</a:t>
            </a:r>
          </a:p>
          <a:p>
            <a:r>
              <a:rPr lang="en-US" dirty="0"/>
              <a:t>Inhalers are the responsibility of the child who should know where it is at all times and take it with them to PE if required</a:t>
            </a:r>
          </a:p>
          <a:p>
            <a:r>
              <a:rPr lang="en-US" dirty="0"/>
              <a:t>Only years 6 pupils are permitted to bring mobile phones to school and only then if they are walking home.</a:t>
            </a:r>
          </a:p>
          <a:p>
            <a:r>
              <a:rPr lang="en-US" dirty="0"/>
              <a:t>These phones should be handed immediately to their teacher in the morning and are not to be used at all on school premises. </a:t>
            </a:r>
          </a:p>
        </p:txBody>
      </p:sp>
    </p:spTree>
    <p:extLst>
      <p:ext uri="{BB962C8B-B14F-4D97-AF65-F5344CB8AC3E}">
        <p14:creationId xmlns:p14="http://schemas.microsoft.com/office/powerpoint/2010/main" val="3615448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72F26-A4FF-4D2E-B162-CBF2CEAF8928}"/>
              </a:ext>
            </a:extLst>
          </p:cNvPr>
          <p:cNvSpPr>
            <a:spLocks noGrp="1"/>
          </p:cNvSpPr>
          <p:nvPr>
            <p:ph type="title"/>
          </p:nvPr>
        </p:nvSpPr>
        <p:spPr/>
        <p:txBody>
          <a:bodyPr/>
          <a:lstStyle/>
          <a:p>
            <a:r>
              <a:rPr lang="en-US" dirty="0"/>
              <a:t>Healthy School</a:t>
            </a:r>
            <a:endParaRPr lang="en-GB" dirty="0"/>
          </a:p>
        </p:txBody>
      </p:sp>
      <p:sp>
        <p:nvSpPr>
          <p:cNvPr id="3" name="Content Placeholder 2">
            <a:extLst>
              <a:ext uri="{FF2B5EF4-FFF2-40B4-BE49-F238E27FC236}">
                <a16:creationId xmlns:a16="http://schemas.microsoft.com/office/drawing/2014/main" id="{98843999-1A54-4EF7-AB2E-C2F0745FE9BB}"/>
              </a:ext>
            </a:extLst>
          </p:cNvPr>
          <p:cNvSpPr>
            <a:spLocks noGrp="1"/>
          </p:cNvSpPr>
          <p:nvPr>
            <p:ph idx="1"/>
          </p:nvPr>
        </p:nvSpPr>
        <p:spPr>
          <a:xfrm>
            <a:off x="680321" y="2103120"/>
            <a:ext cx="9613861" cy="4312920"/>
          </a:xfrm>
        </p:spPr>
        <p:txBody>
          <a:bodyPr>
            <a:normAutofit/>
          </a:bodyPr>
          <a:lstStyle/>
          <a:p>
            <a:r>
              <a:rPr lang="en-US" dirty="0"/>
              <a:t>At Langafel we are committed to encouraging our pupils’ to eat healthily and make sensible snack choices.</a:t>
            </a:r>
          </a:p>
          <a:p>
            <a:endParaRPr lang="en-GB" dirty="0"/>
          </a:p>
          <a:p>
            <a:r>
              <a:rPr lang="en-GB" dirty="0"/>
              <a:t>The snacks that should be brought in are plain biscuits and fruit, pupils should not be raiding their lunch box at break time.</a:t>
            </a:r>
          </a:p>
          <a:p>
            <a:endParaRPr lang="en-GB" dirty="0"/>
          </a:p>
          <a:p>
            <a:r>
              <a:rPr lang="en-GB" dirty="0"/>
              <a:t>Pupils should also bring in water to drink throughout the day in a reusable bottle that can be topped up around school.</a:t>
            </a:r>
          </a:p>
        </p:txBody>
      </p:sp>
    </p:spTree>
    <p:extLst>
      <p:ext uri="{BB962C8B-B14F-4D97-AF65-F5344CB8AC3E}">
        <p14:creationId xmlns:p14="http://schemas.microsoft.com/office/powerpoint/2010/main" val="3567200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A984-6F0B-418B-8343-FB03A042D435}"/>
              </a:ext>
            </a:extLst>
          </p:cNvPr>
          <p:cNvSpPr>
            <a:spLocks noGrp="1"/>
          </p:cNvSpPr>
          <p:nvPr>
            <p:ph type="title"/>
          </p:nvPr>
        </p:nvSpPr>
        <p:spPr/>
        <p:txBody>
          <a:bodyPr/>
          <a:lstStyle/>
          <a:p>
            <a:r>
              <a:rPr lang="en-GB" dirty="0"/>
              <a:t>PGL</a:t>
            </a:r>
          </a:p>
        </p:txBody>
      </p:sp>
      <p:pic>
        <p:nvPicPr>
          <p:cNvPr id="5" name="Picture 4">
            <a:extLst>
              <a:ext uri="{FF2B5EF4-FFF2-40B4-BE49-F238E27FC236}">
                <a16:creationId xmlns:a16="http://schemas.microsoft.com/office/drawing/2014/main" id="{2BDCA781-F3CD-418D-B6D2-D2D12E33CC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95" y="2059518"/>
            <a:ext cx="5601286" cy="2964317"/>
          </a:xfrm>
          <a:prstGeom prst="rect">
            <a:avLst/>
          </a:prstGeom>
        </p:spPr>
      </p:pic>
      <p:pic>
        <p:nvPicPr>
          <p:cNvPr id="9" name="Picture 8">
            <a:extLst>
              <a:ext uri="{FF2B5EF4-FFF2-40B4-BE49-F238E27FC236}">
                <a16:creationId xmlns:a16="http://schemas.microsoft.com/office/drawing/2014/main" id="{B2E77AC8-142B-4EB8-9DD0-E020D3C365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7157" y="443878"/>
            <a:ext cx="2867025" cy="1600200"/>
          </a:xfrm>
          <a:prstGeom prst="rect">
            <a:avLst/>
          </a:prstGeom>
        </p:spPr>
      </p:pic>
      <p:sp>
        <p:nvSpPr>
          <p:cNvPr id="10" name="Rectangle 9">
            <a:extLst>
              <a:ext uri="{FF2B5EF4-FFF2-40B4-BE49-F238E27FC236}">
                <a16:creationId xmlns:a16="http://schemas.microsoft.com/office/drawing/2014/main" id="{E8E6894D-6025-4054-99E7-091A31126725}"/>
              </a:ext>
            </a:extLst>
          </p:cNvPr>
          <p:cNvSpPr/>
          <p:nvPr/>
        </p:nvSpPr>
        <p:spPr>
          <a:xfrm>
            <a:off x="5891683" y="2623514"/>
            <a:ext cx="6096000" cy="2308324"/>
          </a:xfrm>
          <a:prstGeom prst="rect">
            <a:avLst/>
          </a:prstGeom>
        </p:spPr>
        <p:txBody>
          <a:bodyPr>
            <a:spAutoFit/>
          </a:bodyPr>
          <a:lstStyle/>
          <a:p>
            <a:r>
              <a:rPr lang="en-US" dirty="0"/>
              <a:t>PGL is an amazing experience for the children of year 6 and a great thing to look forwards to at after their SATs.</a:t>
            </a:r>
          </a:p>
          <a:p>
            <a:endParaRPr lang="en-US" dirty="0"/>
          </a:p>
          <a:p>
            <a:r>
              <a:rPr lang="en-US" dirty="0"/>
              <a:t>Next year we will be returning to the Windmill Hill site Friday 19</a:t>
            </a:r>
            <a:r>
              <a:rPr lang="en-US" baseline="30000" dirty="0"/>
              <a:t>th</a:t>
            </a:r>
            <a:r>
              <a:rPr lang="en-US" dirty="0"/>
              <a:t> May – Monday 22</a:t>
            </a:r>
            <a:r>
              <a:rPr lang="en-US" baseline="30000" dirty="0"/>
              <a:t>nd</a:t>
            </a:r>
            <a:r>
              <a:rPr lang="en-US" dirty="0"/>
              <a:t> May.</a:t>
            </a:r>
          </a:p>
          <a:p>
            <a:endParaRPr lang="en-US" dirty="0"/>
          </a:p>
          <a:p>
            <a:r>
              <a:rPr lang="en-US" dirty="0"/>
              <a:t>A letter with details of how to reserve your place will be out soon.</a:t>
            </a:r>
          </a:p>
        </p:txBody>
      </p:sp>
    </p:spTree>
    <p:extLst>
      <p:ext uri="{BB962C8B-B14F-4D97-AF65-F5344CB8AC3E}">
        <p14:creationId xmlns:p14="http://schemas.microsoft.com/office/powerpoint/2010/main" val="2076474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FCC1B-1D20-4CDD-85C9-38EE231E7C1B}"/>
              </a:ext>
            </a:extLst>
          </p:cNvPr>
          <p:cNvSpPr>
            <a:spLocks noGrp="1"/>
          </p:cNvSpPr>
          <p:nvPr>
            <p:ph type="title"/>
          </p:nvPr>
        </p:nvSpPr>
        <p:spPr/>
        <p:txBody>
          <a:bodyPr/>
          <a:lstStyle/>
          <a:p>
            <a:r>
              <a:rPr lang="en-US" dirty="0"/>
              <a:t>Parents in Partnership with School</a:t>
            </a:r>
          </a:p>
        </p:txBody>
      </p:sp>
      <p:sp>
        <p:nvSpPr>
          <p:cNvPr id="3" name="Content Placeholder 2">
            <a:extLst>
              <a:ext uri="{FF2B5EF4-FFF2-40B4-BE49-F238E27FC236}">
                <a16:creationId xmlns:a16="http://schemas.microsoft.com/office/drawing/2014/main" id="{C8121913-D43A-44E5-8760-313FF242C40E}"/>
              </a:ext>
            </a:extLst>
          </p:cNvPr>
          <p:cNvSpPr>
            <a:spLocks noGrp="1"/>
          </p:cNvSpPr>
          <p:nvPr>
            <p:ph idx="1"/>
          </p:nvPr>
        </p:nvSpPr>
        <p:spPr>
          <a:xfrm>
            <a:off x="838200" y="2057400"/>
            <a:ext cx="10515600" cy="4632959"/>
          </a:xfrm>
        </p:spPr>
        <p:txBody>
          <a:bodyPr>
            <a:normAutofit fontScale="85000" lnSpcReduction="20000"/>
          </a:bodyPr>
          <a:lstStyle/>
          <a:p>
            <a:pPr marL="0" indent="0">
              <a:buNone/>
            </a:pPr>
            <a:r>
              <a:rPr lang="en-US" sz="2400" dirty="0"/>
              <a:t>Communication is important and we will always try to discuss any issues as they arise.</a:t>
            </a:r>
          </a:p>
          <a:p>
            <a:pPr marL="0" indent="0">
              <a:buNone/>
            </a:pPr>
            <a:endParaRPr lang="en-US" dirty="0"/>
          </a:p>
          <a:p>
            <a:pPr marL="0" indent="0">
              <a:buNone/>
            </a:pPr>
            <a:r>
              <a:rPr lang="en-US" dirty="0"/>
              <a:t>If you have a message to pass on or would like to make an appointment, there is always a phase member of staff on the gate in the morning and at pickup in the afternoon.</a:t>
            </a:r>
          </a:p>
          <a:p>
            <a:pPr marL="0" indent="0">
              <a:buNone/>
            </a:pPr>
            <a:endParaRPr lang="en-US" sz="2400" dirty="0"/>
          </a:p>
          <a:p>
            <a:pPr marL="0" indent="0">
              <a:buNone/>
            </a:pPr>
            <a:r>
              <a:rPr lang="en-US" sz="2400" dirty="0"/>
              <a:t>Email is also a great way to stay in touch, please find our email addresses below</a:t>
            </a:r>
          </a:p>
          <a:p>
            <a:pPr marL="0" indent="0">
              <a:buNone/>
            </a:pPr>
            <a:r>
              <a:rPr lang="en-US" sz="2400" dirty="0"/>
              <a:t>Mr Hopkins (Flamingo teacher and phase leader) </a:t>
            </a:r>
            <a:r>
              <a:rPr lang="en-US" sz="2400" dirty="0">
                <a:hlinkClick r:id="rId3"/>
              </a:rPr>
              <a:t>ahopkins@Langafel.kent.sch.uk</a:t>
            </a:r>
            <a:endParaRPr lang="en-US" sz="2400" dirty="0"/>
          </a:p>
          <a:p>
            <a:pPr marL="0" indent="0">
              <a:buNone/>
            </a:pPr>
            <a:r>
              <a:rPr lang="en-US" sz="2400" dirty="0"/>
              <a:t>Mrs Bourne (Owl teacher) </a:t>
            </a:r>
            <a:r>
              <a:rPr lang="en-US" sz="2400" dirty="0">
                <a:hlinkClick r:id="rId4"/>
              </a:rPr>
              <a:t>lbourne@langafel.kent.sch.uk</a:t>
            </a:r>
            <a:endParaRPr lang="en-US" sz="2400" dirty="0"/>
          </a:p>
          <a:p>
            <a:pPr marL="0" indent="0">
              <a:buNone/>
            </a:pPr>
            <a:r>
              <a:rPr lang="en-US" sz="2400" dirty="0"/>
              <a:t>Mrs Fekete (Falcon teacher) </a:t>
            </a:r>
            <a:r>
              <a:rPr lang="en-US" sz="2400" dirty="0">
                <a:hlinkClick r:id="rId5"/>
              </a:rPr>
              <a:t>sfekete@langafel.kent.sch.uk</a:t>
            </a:r>
            <a:endParaRPr lang="en-US" sz="2400" dirty="0"/>
          </a:p>
          <a:p>
            <a:pPr marL="0" indent="0">
              <a:buNone/>
            </a:pPr>
            <a:r>
              <a:rPr lang="en-US" dirty="0"/>
              <a:t>Mrs Bonner (Phoenix teacher and nurture lead) </a:t>
            </a:r>
            <a:r>
              <a:rPr lang="en-US" dirty="0">
                <a:hlinkClick r:id="rId6"/>
              </a:rPr>
              <a:t>cbonner@langafel.kent.sch.uk</a:t>
            </a:r>
            <a:endParaRPr lang="en-US" dirty="0"/>
          </a:p>
          <a:p>
            <a:pPr marL="0" indent="0">
              <a:buNone/>
            </a:pPr>
            <a:r>
              <a:rPr lang="en-US" dirty="0"/>
              <a:t>Mrs Clark (</a:t>
            </a:r>
            <a:r>
              <a:rPr lang="en-US" dirty="0" err="1"/>
              <a:t>Maths</a:t>
            </a:r>
            <a:r>
              <a:rPr lang="en-US" dirty="0"/>
              <a:t>/English and PPA cover) </a:t>
            </a:r>
            <a:r>
              <a:rPr lang="en-US" u="sng" dirty="0">
                <a:solidFill>
                  <a:srgbClr val="FFFF00"/>
                </a:solidFill>
                <a:hlinkClick r:id="rId7"/>
              </a:rPr>
              <a:t>lclark@langafel.kent.sch.uk</a:t>
            </a:r>
            <a:endParaRPr lang="en-US" u="sng" dirty="0">
              <a:solidFill>
                <a:srgbClr val="FFFF00"/>
              </a:solidFill>
            </a:endParaRPr>
          </a:p>
          <a:p>
            <a:pPr marL="0" indent="0">
              <a:buNone/>
            </a:pPr>
            <a:endParaRPr lang="en-US" sz="2400" dirty="0"/>
          </a:p>
          <a:p>
            <a:pPr marL="0" indent="0">
              <a:buNone/>
            </a:pPr>
            <a:r>
              <a:rPr lang="en-US" sz="2400" dirty="0"/>
              <a:t>*Parental partnership makes a big difference in children’s progress*</a:t>
            </a:r>
          </a:p>
          <a:p>
            <a:pPr marL="0" indent="0">
              <a:buNone/>
            </a:pPr>
            <a:endParaRPr lang="en-US" dirty="0"/>
          </a:p>
        </p:txBody>
      </p:sp>
    </p:spTree>
    <p:extLst>
      <p:ext uri="{BB962C8B-B14F-4D97-AF65-F5344CB8AC3E}">
        <p14:creationId xmlns:p14="http://schemas.microsoft.com/office/powerpoint/2010/main" val="236208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15E7B-98BA-4D1B-A46C-74A65F091B62}"/>
              </a:ext>
            </a:extLst>
          </p:cNvPr>
          <p:cNvSpPr>
            <a:spLocks noGrp="1"/>
          </p:cNvSpPr>
          <p:nvPr>
            <p:ph type="title"/>
          </p:nvPr>
        </p:nvSpPr>
        <p:spPr/>
        <p:txBody>
          <a:bodyPr/>
          <a:lstStyle/>
          <a:p>
            <a:pPr algn="ctr"/>
            <a:r>
              <a:rPr lang="en-US" dirty="0"/>
              <a:t>Meet the Team – Upper Key Stage Two</a:t>
            </a:r>
          </a:p>
        </p:txBody>
      </p:sp>
      <p:graphicFrame>
        <p:nvGraphicFramePr>
          <p:cNvPr id="4" name="Table 3">
            <a:extLst>
              <a:ext uri="{FF2B5EF4-FFF2-40B4-BE49-F238E27FC236}">
                <a16:creationId xmlns:a16="http://schemas.microsoft.com/office/drawing/2014/main" id="{0F41132B-584A-4571-92CF-88FB91D492EF}"/>
              </a:ext>
            </a:extLst>
          </p:cNvPr>
          <p:cNvGraphicFramePr>
            <a:graphicFrameLocks noGrp="1"/>
          </p:cNvGraphicFramePr>
          <p:nvPr>
            <p:extLst>
              <p:ext uri="{D42A27DB-BD31-4B8C-83A1-F6EECF244321}">
                <p14:modId xmlns:p14="http://schemas.microsoft.com/office/powerpoint/2010/main" val="3791750699"/>
              </p:ext>
            </p:extLst>
          </p:nvPr>
        </p:nvGraphicFramePr>
        <p:xfrm>
          <a:off x="680321" y="2372864"/>
          <a:ext cx="10879947" cy="4259515"/>
        </p:xfrm>
        <a:graphic>
          <a:graphicData uri="http://schemas.openxmlformats.org/drawingml/2006/table">
            <a:tbl>
              <a:tblPr firstRow="1" bandRow="1">
                <a:tableStyleId>{5C22544A-7EE6-4342-B048-85BDC9FD1C3A}</a:tableStyleId>
              </a:tblPr>
              <a:tblGrid>
                <a:gridCol w="1675558">
                  <a:extLst>
                    <a:ext uri="{9D8B030D-6E8A-4147-A177-3AD203B41FA5}">
                      <a16:colId xmlns:a16="http://schemas.microsoft.com/office/drawing/2014/main" val="690118371"/>
                    </a:ext>
                  </a:extLst>
                </a:gridCol>
                <a:gridCol w="2608294">
                  <a:extLst>
                    <a:ext uri="{9D8B030D-6E8A-4147-A177-3AD203B41FA5}">
                      <a16:colId xmlns:a16="http://schemas.microsoft.com/office/drawing/2014/main" val="2067080572"/>
                    </a:ext>
                  </a:extLst>
                </a:gridCol>
                <a:gridCol w="2394570">
                  <a:extLst>
                    <a:ext uri="{9D8B030D-6E8A-4147-A177-3AD203B41FA5}">
                      <a16:colId xmlns:a16="http://schemas.microsoft.com/office/drawing/2014/main" val="717155612"/>
                    </a:ext>
                  </a:extLst>
                </a:gridCol>
                <a:gridCol w="2075440">
                  <a:extLst>
                    <a:ext uri="{9D8B030D-6E8A-4147-A177-3AD203B41FA5}">
                      <a16:colId xmlns:a16="http://schemas.microsoft.com/office/drawing/2014/main" val="83959904"/>
                    </a:ext>
                  </a:extLst>
                </a:gridCol>
                <a:gridCol w="2126085">
                  <a:extLst>
                    <a:ext uri="{9D8B030D-6E8A-4147-A177-3AD203B41FA5}">
                      <a16:colId xmlns:a16="http://schemas.microsoft.com/office/drawing/2014/main" val="2567757656"/>
                    </a:ext>
                  </a:extLst>
                </a:gridCol>
              </a:tblGrid>
              <a:tr h="797175">
                <a:tc>
                  <a:txBody>
                    <a:bodyPr/>
                    <a:lstStyle/>
                    <a:p>
                      <a:pPr algn="ctr"/>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Owl Class</a:t>
                      </a:r>
                    </a:p>
                    <a:p>
                      <a:pPr algn="ctr"/>
                      <a:endParaRPr lang="en-US" sz="2400" dirty="0"/>
                    </a:p>
                  </a:txBody>
                  <a:tcPr/>
                </a:tc>
                <a:tc>
                  <a:txBody>
                    <a:bodyPr/>
                    <a:lstStyle/>
                    <a:p>
                      <a:pPr algn="ctr"/>
                      <a:r>
                        <a:rPr lang="en-US" sz="2400" dirty="0"/>
                        <a:t>Flamingo Class</a:t>
                      </a:r>
                    </a:p>
                  </a:txBody>
                  <a:tcPr/>
                </a:tc>
                <a:tc>
                  <a:txBody>
                    <a:bodyPr/>
                    <a:lstStyle/>
                    <a:p>
                      <a:pPr algn="ctr"/>
                      <a:r>
                        <a:rPr lang="en-US" sz="2400" dirty="0"/>
                        <a:t>Falcon Class</a:t>
                      </a:r>
                    </a:p>
                  </a:txBody>
                  <a:tcPr/>
                </a:tc>
                <a:tc>
                  <a:txBody>
                    <a:bodyPr/>
                    <a:lstStyle/>
                    <a:p>
                      <a:pPr algn="ctr"/>
                      <a:r>
                        <a:rPr lang="en-US" sz="2400" dirty="0"/>
                        <a:t>Phoenix Class</a:t>
                      </a:r>
                    </a:p>
                  </a:txBody>
                  <a:tcPr/>
                </a:tc>
                <a:extLst>
                  <a:ext uri="{0D108BD9-81ED-4DB2-BD59-A6C34878D82A}">
                    <a16:rowId xmlns:a16="http://schemas.microsoft.com/office/drawing/2014/main" val="600469804"/>
                  </a:ext>
                </a:extLst>
              </a:tr>
              <a:tr h="7971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Teachers:</a:t>
                      </a:r>
                    </a:p>
                    <a:p>
                      <a:endParaRPr lang="en-US" sz="2400" dirty="0"/>
                    </a:p>
                  </a:txBody>
                  <a:tcPr/>
                </a:tc>
                <a:tc>
                  <a:txBody>
                    <a:bodyPr/>
                    <a:lstStyle/>
                    <a:p>
                      <a:pPr algn="ctr"/>
                      <a:r>
                        <a:rPr lang="en-US" sz="2400" dirty="0"/>
                        <a:t>Mrs Bourne</a:t>
                      </a:r>
                    </a:p>
                  </a:txBody>
                  <a:tcPr/>
                </a:tc>
                <a:tc>
                  <a:txBody>
                    <a:bodyPr/>
                    <a:lstStyle/>
                    <a:p>
                      <a:pPr algn="ctr"/>
                      <a:r>
                        <a:rPr lang="en-US" sz="2400" dirty="0"/>
                        <a:t>Mr Hopkins</a:t>
                      </a:r>
                    </a:p>
                  </a:txBody>
                  <a:tcPr/>
                </a:tc>
                <a:tc>
                  <a:txBody>
                    <a:bodyPr/>
                    <a:lstStyle/>
                    <a:p>
                      <a:pPr algn="ctr"/>
                      <a:r>
                        <a:rPr lang="en-US" sz="2400" dirty="0"/>
                        <a:t>Mrs Fekete</a:t>
                      </a:r>
                    </a:p>
                  </a:txBody>
                  <a:tcPr/>
                </a:tc>
                <a:tc>
                  <a:txBody>
                    <a:bodyPr/>
                    <a:lstStyle/>
                    <a:p>
                      <a:pPr algn="ctr"/>
                      <a:r>
                        <a:rPr lang="en-US" sz="2400" dirty="0"/>
                        <a:t>Mrs Bonner</a:t>
                      </a:r>
                    </a:p>
                  </a:txBody>
                  <a:tcPr/>
                </a:tc>
                <a:extLst>
                  <a:ext uri="{0D108BD9-81ED-4DB2-BD59-A6C34878D82A}">
                    <a16:rowId xmlns:a16="http://schemas.microsoft.com/office/drawing/2014/main" val="1324669095"/>
                  </a:ext>
                </a:extLst>
              </a:tr>
              <a:tr h="763535">
                <a:tc>
                  <a:txBody>
                    <a:bodyPr/>
                    <a:lstStyle/>
                    <a:p>
                      <a:r>
                        <a:rPr lang="en-US" sz="2400" dirty="0"/>
                        <a:t>HLTA:</a:t>
                      </a:r>
                    </a:p>
                  </a:txBody>
                  <a:tcPr/>
                </a:tc>
                <a:tc gridSpan="4">
                  <a:txBody>
                    <a:bodyPr/>
                    <a:lstStyle/>
                    <a:p>
                      <a:pPr algn="ctr"/>
                      <a:r>
                        <a:rPr lang="en-US" sz="2400" dirty="0"/>
                        <a:t>Mrs Clark</a:t>
                      </a:r>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82947525"/>
                  </a:ext>
                </a:extLst>
              </a:tr>
              <a:tr h="763535">
                <a:tc>
                  <a:txBody>
                    <a:bodyPr/>
                    <a:lstStyle/>
                    <a:p>
                      <a:r>
                        <a:rPr lang="en-US" sz="2400" dirty="0"/>
                        <a:t>Teaching Assistants:</a:t>
                      </a:r>
                    </a:p>
                  </a:txBody>
                  <a:tcPr/>
                </a:tc>
                <a:tc gridSpan="4">
                  <a:txBody>
                    <a:bodyPr/>
                    <a:lstStyle/>
                    <a:p>
                      <a:pPr algn="ctr"/>
                      <a:r>
                        <a:rPr lang="en-US" sz="2400" dirty="0"/>
                        <a:t>Miss Dalton, Miss Dodd, Miss Ingram, Miss Jordan, Mrs Lee,        </a:t>
                      </a:r>
                      <a:r>
                        <a:rPr lang="en-US" sz="2400" dirty="0" err="1"/>
                        <a:t>Ms</a:t>
                      </a:r>
                      <a:r>
                        <a:rPr lang="en-US" sz="2400" dirty="0"/>
                        <a:t> Pasquet</a:t>
                      </a:r>
                    </a:p>
                  </a:txBody>
                  <a:tcPr/>
                </a:tc>
                <a:tc hMerge="1">
                  <a:txBody>
                    <a:bodyPr/>
                    <a:lstStyle/>
                    <a:p>
                      <a:endParaRPr lang="en-US" sz="2400" dirty="0"/>
                    </a:p>
                  </a:txBody>
                  <a:tcPr/>
                </a:tc>
                <a:tc hMerge="1">
                  <a:txBody>
                    <a:bodyPr/>
                    <a:lstStyle/>
                    <a:p>
                      <a:endParaRPr lang="en-GB"/>
                    </a:p>
                  </a:txBody>
                  <a:tcPr/>
                </a:tc>
                <a:tc hMerge="1">
                  <a:txBody>
                    <a:bodyPr/>
                    <a:lstStyle/>
                    <a:p>
                      <a:pPr algn="ctr"/>
                      <a:endParaRPr lang="en-US" sz="2400" dirty="0"/>
                    </a:p>
                  </a:txBody>
                  <a:tcPr/>
                </a:tc>
                <a:extLst>
                  <a:ext uri="{0D108BD9-81ED-4DB2-BD59-A6C34878D82A}">
                    <a16:rowId xmlns:a16="http://schemas.microsoft.com/office/drawing/2014/main" val="812033579"/>
                  </a:ext>
                </a:extLst>
              </a:tr>
              <a:tr h="1027100">
                <a:tc>
                  <a:txBody>
                    <a:bodyPr/>
                    <a:lstStyle/>
                    <a:p>
                      <a:r>
                        <a:rPr lang="en-US" sz="2400" dirty="0"/>
                        <a:t>Other staff:</a:t>
                      </a:r>
                    </a:p>
                  </a:txBody>
                  <a:tcPr/>
                </a:tc>
                <a:tc gridSpan="4">
                  <a:txBody>
                    <a:bodyPr/>
                    <a:lstStyle/>
                    <a:p>
                      <a:pPr algn="ctr"/>
                      <a:r>
                        <a:rPr lang="en-US" sz="2400" dirty="0"/>
                        <a:t>Mrs Holmes, Mrs James, Mrs Howlett, Winnie, Connie</a:t>
                      </a:r>
                    </a:p>
                  </a:txBody>
                  <a:tcPr/>
                </a:tc>
                <a:tc hMerge="1">
                  <a:txBody>
                    <a:bodyPr/>
                    <a:lstStyle/>
                    <a:p>
                      <a:endParaRPr lang="en-US" sz="2400" dirty="0"/>
                    </a:p>
                  </a:txBody>
                  <a:tcPr/>
                </a:tc>
                <a:tc hMerge="1">
                  <a:txBody>
                    <a:bodyPr/>
                    <a:lstStyle/>
                    <a:p>
                      <a:endParaRPr lang="en-US" sz="2400" dirty="0"/>
                    </a:p>
                  </a:txBody>
                  <a:tcPr/>
                </a:tc>
                <a:tc hMerge="1">
                  <a:txBody>
                    <a:bodyPr/>
                    <a:lstStyle/>
                    <a:p>
                      <a:endParaRPr lang="en-US" sz="2400" dirty="0"/>
                    </a:p>
                  </a:txBody>
                  <a:tcPr/>
                </a:tc>
                <a:extLst>
                  <a:ext uri="{0D108BD9-81ED-4DB2-BD59-A6C34878D82A}">
                    <a16:rowId xmlns:a16="http://schemas.microsoft.com/office/drawing/2014/main" val="2801558823"/>
                  </a:ext>
                </a:extLst>
              </a:tr>
            </a:tbl>
          </a:graphicData>
        </a:graphic>
      </p:graphicFrame>
    </p:spTree>
    <p:extLst>
      <p:ext uri="{BB962C8B-B14F-4D97-AF65-F5344CB8AC3E}">
        <p14:creationId xmlns:p14="http://schemas.microsoft.com/office/powerpoint/2010/main" val="3418135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C1D2-122A-4BF3-AFB3-ACE310FB7C00}"/>
              </a:ext>
            </a:extLst>
          </p:cNvPr>
          <p:cNvSpPr>
            <a:spLocks noGrp="1"/>
          </p:cNvSpPr>
          <p:nvPr>
            <p:ph type="title"/>
          </p:nvPr>
        </p:nvSpPr>
        <p:spPr/>
        <p:txBody>
          <a:bodyPr/>
          <a:lstStyle/>
          <a:p>
            <a:r>
              <a:rPr lang="en-GB" dirty="0"/>
              <a:t>Thank you and any Questions</a:t>
            </a:r>
          </a:p>
        </p:txBody>
      </p:sp>
      <p:pic>
        <p:nvPicPr>
          <p:cNvPr id="5" name="Content Placeholder 4">
            <a:extLst>
              <a:ext uri="{FF2B5EF4-FFF2-40B4-BE49-F238E27FC236}">
                <a16:creationId xmlns:a16="http://schemas.microsoft.com/office/drawing/2014/main" id="{E9FD2342-171F-413F-B4A7-E4397E5817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87600" y="2393156"/>
            <a:ext cx="6200775" cy="3486150"/>
          </a:xfrm>
        </p:spPr>
      </p:pic>
    </p:spTree>
    <p:extLst>
      <p:ext uri="{BB962C8B-B14F-4D97-AF65-F5344CB8AC3E}">
        <p14:creationId xmlns:p14="http://schemas.microsoft.com/office/powerpoint/2010/main" val="2490374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ECBD9-2D3D-465A-9409-9D5E0AD40AA7}"/>
              </a:ext>
            </a:extLst>
          </p:cNvPr>
          <p:cNvSpPr>
            <a:spLocks noGrp="1"/>
          </p:cNvSpPr>
          <p:nvPr>
            <p:ph type="title"/>
          </p:nvPr>
        </p:nvSpPr>
        <p:spPr/>
        <p:txBody>
          <a:bodyPr/>
          <a:lstStyle/>
          <a:p>
            <a:pPr algn="ctr"/>
            <a:r>
              <a:rPr lang="en-US" dirty="0"/>
              <a:t>Classrooms and Entering/Exiting School</a:t>
            </a:r>
          </a:p>
        </p:txBody>
      </p:sp>
      <p:sp>
        <p:nvSpPr>
          <p:cNvPr id="3" name="Content Placeholder 2">
            <a:extLst>
              <a:ext uri="{FF2B5EF4-FFF2-40B4-BE49-F238E27FC236}">
                <a16:creationId xmlns:a16="http://schemas.microsoft.com/office/drawing/2014/main" id="{AA1E602E-0F7F-4E7C-901D-1848F1CCD22E}"/>
              </a:ext>
            </a:extLst>
          </p:cNvPr>
          <p:cNvSpPr>
            <a:spLocks noGrp="1"/>
          </p:cNvSpPr>
          <p:nvPr>
            <p:ph idx="1"/>
          </p:nvPr>
        </p:nvSpPr>
        <p:spPr>
          <a:xfrm>
            <a:off x="838200" y="2235200"/>
            <a:ext cx="9159240" cy="4196080"/>
          </a:xfrm>
        </p:spPr>
        <p:txBody>
          <a:bodyPr>
            <a:normAutofit fontScale="92500"/>
          </a:bodyPr>
          <a:lstStyle/>
          <a:p>
            <a:r>
              <a:rPr lang="en-US" dirty="0"/>
              <a:t>Come into school by the upper key stage two gate or with siblings via KS1/LKS2 car park between 8.30-8.45.</a:t>
            </a:r>
          </a:p>
          <a:p>
            <a:r>
              <a:rPr lang="en-US" dirty="0"/>
              <a:t>If late, please sign in at office.</a:t>
            </a:r>
          </a:p>
          <a:p>
            <a:r>
              <a:rPr lang="en-US" dirty="0"/>
              <a:t>School ends at 3.00.</a:t>
            </a:r>
          </a:p>
          <a:p>
            <a:r>
              <a:rPr lang="en-US" dirty="0"/>
              <a:t>Collect pupils from the upper key stage two gate at 3pm.</a:t>
            </a:r>
          </a:p>
          <a:p>
            <a:r>
              <a:rPr lang="en-US" dirty="0"/>
              <a:t>Children attending breakfast/after school club/s will walk there directly from their classroom.</a:t>
            </a:r>
          </a:p>
          <a:p>
            <a:r>
              <a:rPr lang="en-US" dirty="0"/>
              <a:t>Only year 6 pupils are permitted to walk home alone and the school must receive written parental permission.</a:t>
            </a:r>
          </a:p>
          <a:p>
            <a:r>
              <a:rPr lang="en-US" dirty="0"/>
              <a:t>Year 5 pupils who are to walk around to the back playground to meet siblings and parents will need written permission to do so. </a:t>
            </a:r>
          </a:p>
        </p:txBody>
      </p:sp>
    </p:spTree>
    <p:extLst>
      <p:ext uri="{BB962C8B-B14F-4D97-AF65-F5344CB8AC3E}">
        <p14:creationId xmlns:p14="http://schemas.microsoft.com/office/powerpoint/2010/main" val="645920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A350E-E63B-4342-A998-DC0D4331DB17}"/>
              </a:ext>
            </a:extLst>
          </p:cNvPr>
          <p:cNvSpPr>
            <a:spLocks noGrp="1"/>
          </p:cNvSpPr>
          <p:nvPr>
            <p:ph type="title"/>
          </p:nvPr>
        </p:nvSpPr>
        <p:spPr/>
        <p:txBody>
          <a:bodyPr/>
          <a:lstStyle/>
          <a:p>
            <a:r>
              <a:rPr lang="en-US" dirty="0"/>
              <a:t>Structure of a Typical Day</a:t>
            </a:r>
          </a:p>
        </p:txBody>
      </p:sp>
      <p:graphicFrame>
        <p:nvGraphicFramePr>
          <p:cNvPr id="4" name="Content Placeholder 3">
            <a:extLst>
              <a:ext uri="{FF2B5EF4-FFF2-40B4-BE49-F238E27FC236}">
                <a16:creationId xmlns:a16="http://schemas.microsoft.com/office/drawing/2014/main" id="{7CBF0F0A-550E-40E4-84A4-144D0439D5BB}"/>
              </a:ext>
            </a:extLst>
          </p:cNvPr>
          <p:cNvGraphicFramePr>
            <a:graphicFrameLocks noGrp="1"/>
          </p:cNvGraphicFramePr>
          <p:nvPr>
            <p:ph idx="1"/>
            <p:extLst>
              <p:ext uri="{D42A27DB-BD31-4B8C-83A1-F6EECF244321}">
                <p14:modId xmlns:p14="http://schemas.microsoft.com/office/powerpoint/2010/main" val="734543380"/>
              </p:ext>
            </p:extLst>
          </p:nvPr>
        </p:nvGraphicFramePr>
        <p:xfrm>
          <a:off x="2814637" y="2105660"/>
          <a:ext cx="6514420" cy="4465747"/>
        </p:xfrm>
        <a:graphic>
          <a:graphicData uri="http://schemas.openxmlformats.org/drawingml/2006/table">
            <a:tbl>
              <a:tblPr firstRow="1" bandRow="1">
                <a:tableStyleId>{5C22544A-7EE6-4342-B048-85BDC9FD1C3A}</a:tableStyleId>
              </a:tblPr>
              <a:tblGrid>
                <a:gridCol w="1430792">
                  <a:extLst>
                    <a:ext uri="{9D8B030D-6E8A-4147-A177-3AD203B41FA5}">
                      <a16:colId xmlns:a16="http://schemas.microsoft.com/office/drawing/2014/main" val="3661894575"/>
                    </a:ext>
                  </a:extLst>
                </a:gridCol>
                <a:gridCol w="5083628">
                  <a:extLst>
                    <a:ext uri="{9D8B030D-6E8A-4147-A177-3AD203B41FA5}">
                      <a16:colId xmlns:a16="http://schemas.microsoft.com/office/drawing/2014/main" val="1298224177"/>
                    </a:ext>
                  </a:extLst>
                </a:gridCol>
              </a:tblGrid>
              <a:tr h="405977">
                <a:tc>
                  <a:txBody>
                    <a:bodyPr/>
                    <a:lstStyle/>
                    <a:p>
                      <a:r>
                        <a:rPr lang="en-GB" dirty="0"/>
                        <a:t>Time/Day</a:t>
                      </a:r>
                    </a:p>
                  </a:txBody>
                  <a:tcPr/>
                </a:tc>
                <a:tc>
                  <a:txBody>
                    <a:bodyPr/>
                    <a:lstStyle/>
                    <a:p>
                      <a:r>
                        <a:rPr lang="en-GB" dirty="0"/>
                        <a:t>Activity</a:t>
                      </a:r>
                    </a:p>
                  </a:txBody>
                  <a:tcPr/>
                </a:tc>
                <a:extLst>
                  <a:ext uri="{0D108BD9-81ED-4DB2-BD59-A6C34878D82A}">
                    <a16:rowId xmlns:a16="http://schemas.microsoft.com/office/drawing/2014/main" val="3184591092"/>
                  </a:ext>
                </a:extLst>
              </a:tr>
              <a:tr h="405977">
                <a:tc>
                  <a:txBody>
                    <a:bodyPr/>
                    <a:lstStyle/>
                    <a:p>
                      <a:r>
                        <a:rPr lang="en-GB" dirty="0"/>
                        <a:t>8.30</a:t>
                      </a:r>
                    </a:p>
                  </a:txBody>
                  <a:tcPr/>
                </a:tc>
                <a:tc>
                  <a:txBody>
                    <a:bodyPr/>
                    <a:lstStyle/>
                    <a:p>
                      <a:r>
                        <a:rPr lang="en-GB" dirty="0"/>
                        <a:t>Early morning work and registration</a:t>
                      </a:r>
                    </a:p>
                  </a:txBody>
                  <a:tcPr/>
                </a:tc>
                <a:extLst>
                  <a:ext uri="{0D108BD9-81ED-4DB2-BD59-A6C34878D82A}">
                    <a16:rowId xmlns:a16="http://schemas.microsoft.com/office/drawing/2014/main" val="1287263834"/>
                  </a:ext>
                </a:extLst>
              </a:tr>
              <a:tr h="405977">
                <a:tc>
                  <a:txBody>
                    <a:bodyPr/>
                    <a:lstStyle/>
                    <a:p>
                      <a:r>
                        <a:rPr lang="en-GB" dirty="0"/>
                        <a:t>9.00</a:t>
                      </a:r>
                    </a:p>
                  </a:txBody>
                  <a:tcPr/>
                </a:tc>
                <a:tc>
                  <a:txBody>
                    <a:bodyPr/>
                    <a:lstStyle/>
                    <a:p>
                      <a:r>
                        <a:rPr lang="en-GB" dirty="0"/>
                        <a:t>Maths</a:t>
                      </a:r>
                    </a:p>
                  </a:txBody>
                  <a:tcPr/>
                </a:tc>
                <a:extLst>
                  <a:ext uri="{0D108BD9-81ED-4DB2-BD59-A6C34878D82A}">
                    <a16:rowId xmlns:a16="http://schemas.microsoft.com/office/drawing/2014/main" val="3193740734"/>
                  </a:ext>
                </a:extLst>
              </a:tr>
              <a:tr h="405977">
                <a:tc>
                  <a:txBody>
                    <a:bodyPr/>
                    <a:lstStyle/>
                    <a:p>
                      <a:r>
                        <a:rPr lang="en-GB" dirty="0"/>
                        <a:t>10.10</a:t>
                      </a:r>
                    </a:p>
                  </a:txBody>
                  <a:tcPr/>
                </a:tc>
                <a:tc>
                  <a:txBody>
                    <a:bodyPr/>
                    <a:lstStyle/>
                    <a:p>
                      <a:r>
                        <a:rPr lang="en-GB" dirty="0"/>
                        <a:t>Break</a:t>
                      </a:r>
                    </a:p>
                  </a:txBody>
                  <a:tcPr/>
                </a:tc>
                <a:extLst>
                  <a:ext uri="{0D108BD9-81ED-4DB2-BD59-A6C34878D82A}">
                    <a16:rowId xmlns:a16="http://schemas.microsoft.com/office/drawing/2014/main" val="318152113"/>
                  </a:ext>
                </a:extLst>
              </a:tr>
              <a:tr h="405977">
                <a:tc>
                  <a:txBody>
                    <a:bodyPr/>
                    <a:lstStyle/>
                    <a:p>
                      <a:r>
                        <a:rPr lang="en-GB" dirty="0"/>
                        <a:t>10.25</a:t>
                      </a:r>
                    </a:p>
                  </a:txBody>
                  <a:tcPr/>
                </a:tc>
                <a:tc>
                  <a:txBody>
                    <a:bodyPr/>
                    <a:lstStyle/>
                    <a:p>
                      <a:r>
                        <a:rPr lang="en-GB" dirty="0"/>
                        <a:t>Worship</a:t>
                      </a:r>
                    </a:p>
                  </a:txBody>
                  <a:tcPr/>
                </a:tc>
                <a:extLst>
                  <a:ext uri="{0D108BD9-81ED-4DB2-BD59-A6C34878D82A}">
                    <a16:rowId xmlns:a16="http://schemas.microsoft.com/office/drawing/2014/main" val="3185310309"/>
                  </a:ext>
                </a:extLst>
              </a:tr>
              <a:tr h="405977">
                <a:tc>
                  <a:txBody>
                    <a:bodyPr/>
                    <a:lstStyle/>
                    <a:p>
                      <a:r>
                        <a:rPr lang="en-GB" dirty="0"/>
                        <a:t>10.45</a:t>
                      </a:r>
                    </a:p>
                  </a:txBody>
                  <a:tcPr/>
                </a:tc>
                <a:tc>
                  <a:txBody>
                    <a:bodyPr/>
                    <a:lstStyle/>
                    <a:p>
                      <a:r>
                        <a:rPr lang="en-GB" dirty="0"/>
                        <a:t>Guided reading</a:t>
                      </a:r>
                    </a:p>
                  </a:txBody>
                  <a:tcPr/>
                </a:tc>
                <a:extLst>
                  <a:ext uri="{0D108BD9-81ED-4DB2-BD59-A6C34878D82A}">
                    <a16:rowId xmlns:a16="http://schemas.microsoft.com/office/drawing/2014/main" val="2547413969"/>
                  </a:ext>
                </a:extLst>
              </a:tr>
              <a:tr h="405977">
                <a:tc>
                  <a:txBody>
                    <a:bodyPr/>
                    <a:lstStyle/>
                    <a:p>
                      <a:r>
                        <a:rPr lang="en-GB" dirty="0"/>
                        <a:t>11.10</a:t>
                      </a:r>
                    </a:p>
                  </a:txBody>
                  <a:tcPr/>
                </a:tc>
                <a:tc>
                  <a:txBody>
                    <a:bodyPr/>
                    <a:lstStyle/>
                    <a:p>
                      <a:r>
                        <a:rPr lang="en-GB" dirty="0"/>
                        <a:t>English</a:t>
                      </a:r>
                    </a:p>
                  </a:txBody>
                  <a:tcPr/>
                </a:tc>
                <a:extLst>
                  <a:ext uri="{0D108BD9-81ED-4DB2-BD59-A6C34878D82A}">
                    <a16:rowId xmlns:a16="http://schemas.microsoft.com/office/drawing/2014/main" val="994881895"/>
                  </a:ext>
                </a:extLst>
              </a:tr>
              <a:tr h="405977">
                <a:tc>
                  <a:txBody>
                    <a:bodyPr/>
                    <a:lstStyle/>
                    <a:p>
                      <a:r>
                        <a:rPr lang="en-GB" dirty="0"/>
                        <a:t>12.10</a:t>
                      </a:r>
                    </a:p>
                  </a:txBody>
                  <a:tcPr/>
                </a:tc>
                <a:tc>
                  <a:txBody>
                    <a:bodyPr/>
                    <a:lstStyle/>
                    <a:p>
                      <a:r>
                        <a:rPr lang="en-GB" dirty="0"/>
                        <a:t>Lunch</a:t>
                      </a:r>
                    </a:p>
                  </a:txBody>
                  <a:tcPr/>
                </a:tc>
                <a:extLst>
                  <a:ext uri="{0D108BD9-81ED-4DB2-BD59-A6C34878D82A}">
                    <a16:rowId xmlns:a16="http://schemas.microsoft.com/office/drawing/2014/main" val="869508601"/>
                  </a:ext>
                </a:extLst>
              </a:tr>
              <a:tr h="405977">
                <a:tc>
                  <a:txBody>
                    <a:bodyPr/>
                    <a:lstStyle/>
                    <a:p>
                      <a:r>
                        <a:rPr lang="en-GB" dirty="0"/>
                        <a:t>13.10</a:t>
                      </a:r>
                    </a:p>
                  </a:txBody>
                  <a:tcPr/>
                </a:tc>
                <a:tc>
                  <a:txBody>
                    <a:bodyPr/>
                    <a:lstStyle/>
                    <a:p>
                      <a:r>
                        <a:rPr lang="en-GB" dirty="0"/>
                        <a:t>Afternoon session 1</a:t>
                      </a:r>
                    </a:p>
                  </a:txBody>
                  <a:tcPr/>
                </a:tc>
                <a:extLst>
                  <a:ext uri="{0D108BD9-81ED-4DB2-BD59-A6C34878D82A}">
                    <a16:rowId xmlns:a16="http://schemas.microsoft.com/office/drawing/2014/main" val="92953946"/>
                  </a:ext>
                </a:extLst>
              </a:tr>
              <a:tr h="405977">
                <a:tc>
                  <a:txBody>
                    <a:bodyPr/>
                    <a:lstStyle/>
                    <a:p>
                      <a:r>
                        <a:rPr lang="en-GB" dirty="0"/>
                        <a:t>14.00</a:t>
                      </a:r>
                    </a:p>
                  </a:txBody>
                  <a:tcPr/>
                </a:tc>
                <a:tc>
                  <a:txBody>
                    <a:bodyPr/>
                    <a:lstStyle/>
                    <a:p>
                      <a:r>
                        <a:rPr lang="en-GB" dirty="0"/>
                        <a:t>Afternoon session 2</a:t>
                      </a:r>
                    </a:p>
                  </a:txBody>
                  <a:tcPr/>
                </a:tc>
                <a:extLst>
                  <a:ext uri="{0D108BD9-81ED-4DB2-BD59-A6C34878D82A}">
                    <a16:rowId xmlns:a16="http://schemas.microsoft.com/office/drawing/2014/main" val="3806829842"/>
                  </a:ext>
                </a:extLst>
              </a:tr>
              <a:tr h="405977">
                <a:tc>
                  <a:txBody>
                    <a:bodyPr/>
                    <a:lstStyle/>
                    <a:p>
                      <a:r>
                        <a:rPr lang="en-GB" dirty="0"/>
                        <a:t>15.00</a:t>
                      </a:r>
                    </a:p>
                  </a:txBody>
                  <a:tcPr/>
                </a:tc>
                <a:tc>
                  <a:txBody>
                    <a:bodyPr/>
                    <a:lstStyle/>
                    <a:p>
                      <a:r>
                        <a:rPr lang="en-GB" dirty="0"/>
                        <a:t>Home</a:t>
                      </a:r>
                    </a:p>
                  </a:txBody>
                  <a:tcPr/>
                </a:tc>
                <a:extLst>
                  <a:ext uri="{0D108BD9-81ED-4DB2-BD59-A6C34878D82A}">
                    <a16:rowId xmlns:a16="http://schemas.microsoft.com/office/drawing/2014/main" val="2442589596"/>
                  </a:ext>
                </a:extLst>
              </a:tr>
            </a:tbl>
          </a:graphicData>
        </a:graphic>
      </p:graphicFrame>
    </p:spTree>
    <p:extLst>
      <p:ext uri="{BB962C8B-B14F-4D97-AF65-F5344CB8AC3E}">
        <p14:creationId xmlns:p14="http://schemas.microsoft.com/office/powerpoint/2010/main" val="2341234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85DE6-949B-4329-899C-A1B3D1F87036}"/>
              </a:ext>
            </a:extLst>
          </p:cNvPr>
          <p:cNvSpPr>
            <a:spLocks noGrp="1"/>
          </p:cNvSpPr>
          <p:nvPr>
            <p:ph type="title"/>
          </p:nvPr>
        </p:nvSpPr>
        <p:spPr/>
        <p:txBody>
          <a:bodyPr/>
          <a:lstStyle/>
          <a:p>
            <a:r>
              <a:rPr lang="en-US" dirty="0"/>
              <a:t>Topics</a:t>
            </a:r>
          </a:p>
        </p:txBody>
      </p:sp>
      <p:graphicFrame>
        <p:nvGraphicFramePr>
          <p:cNvPr id="4" name="Table 3">
            <a:extLst>
              <a:ext uri="{FF2B5EF4-FFF2-40B4-BE49-F238E27FC236}">
                <a16:creationId xmlns:a16="http://schemas.microsoft.com/office/drawing/2014/main" id="{413C6F39-18C8-4A72-BD1B-9C6CA86E85AD}"/>
              </a:ext>
            </a:extLst>
          </p:cNvPr>
          <p:cNvGraphicFramePr>
            <a:graphicFrameLocks noGrp="1"/>
          </p:cNvGraphicFramePr>
          <p:nvPr>
            <p:extLst>
              <p:ext uri="{D42A27DB-BD31-4B8C-83A1-F6EECF244321}">
                <p14:modId xmlns:p14="http://schemas.microsoft.com/office/powerpoint/2010/main" val="1019194187"/>
              </p:ext>
            </p:extLst>
          </p:nvPr>
        </p:nvGraphicFramePr>
        <p:xfrm>
          <a:off x="770755" y="2827271"/>
          <a:ext cx="10444879" cy="2558035"/>
        </p:xfrm>
        <a:graphic>
          <a:graphicData uri="http://schemas.openxmlformats.org/drawingml/2006/table">
            <a:tbl>
              <a:tblPr firstRow="1" bandRow="1">
                <a:tableStyleId>{5C22544A-7EE6-4342-B048-85BDC9FD1C3A}</a:tableStyleId>
              </a:tblPr>
              <a:tblGrid>
                <a:gridCol w="1773124">
                  <a:extLst>
                    <a:ext uri="{9D8B030D-6E8A-4147-A177-3AD203B41FA5}">
                      <a16:colId xmlns:a16="http://schemas.microsoft.com/office/drawing/2014/main" val="2904151388"/>
                    </a:ext>
                  </a:extLst>
                </a:gridCol>
                <a:gridCol w="8671755">
                  <a:extLst>
                    <a:ext uri="{9D8B030D-6E8A-4147-A177-3AD203B41FA5}">
                      <a16:colId xmlns:a16="http://schemas.microsoft.com/office/drawing/2014/main" val="1855983141"/>
                    </a:ext>
                  </a:extLst>
                </a:gridCol>
              </a:tblGrid>
              <a:tr h="538863">
                <a:tc>
                  <a:txBody>
                    <a:bodyPr/>
                    <a:lstStyle/>
                    <a:p>
                      <a:endParaRPr lang="en-US" dirty="0"/>
                    </a:p>
                  </a:txBody>
                  <a:tcPr/>
                </a:tc>
                <a:tc>
                  <a:txBody>
                    <a:bodyPr/>
                    <a:lstStyle/>
                    <a:p>
                      <a:pPr algn="ctr"/>
                      <a:r>
                        <a:rPr lang="en-US" dirty="0"/>
                        <a:t>Topic Focus</a:t>
                      </a:r>
                    </a:p>
                  </a:txBody>
                  <a:tcPr/>
                </a:tc>
                <a:extLst>
                  <a:ext uri="{0D108BD9-81ED-4DB2-BD59-A6C34878D82A}">
                    <a16:rowId xmlns:a16="http://schemas.microsoft.com/office/drawing/2014/main" val="217005994"/>
                  </a:ext>
                </a:extLst>
              </a:tr>
              <a:tr h="739012">
                <a:tc>
                  <a:txBody>
                    <a:bodyPr/>
                    <a:lstStyle/>
                    <a:p>
                      <a:r>
                        <a:rPr lang="en-US" dirty="0"/>
                        <a:t>Autumn Term</a:t>
                      </a:r>
                    </a:p>
                  </a:txBody>
                  <a:tcPr/>
                </a:tc>
                <a:tc>
                  <a:txBody>
                    <a:bodyPr/>
                    <a:lstStyle/>
                    <a:p>
                      <a:pPr algn="ctr"/>
                      <a:r>
                        <a:rPr lang="en-US" dirty="0"/>
                        <a:t>Anglo Saxons &amp; Vikings</a:t>
                      </a:r>
                    </a:p>
                    <a:p>
                      <a:pPr algn="ctr"/>
                      <a:r>
                        <a:rPr lang="en-US" dirty="0"/>
                        <a:t>The history of Britain and the people who helped to shape it.</a:t>
                      </a:r>
                    </a:p>
                  </a:txBody>
                  <a:tcPr/>
                </a:tc>
                <a:extLst>
                  <a:ext uri="{0D108BD9-81ED-4DB2-BD59-A6C34878D82A}">
                    <a16:rowId xmlns:a16="http://schemas.microsoft.com/office/drawing/2014/main" val="3649830363"/>
                  </a:ext>
                </a:extLst>
              </a:tr>
              <a:tr h="538863">
                <a:tc>
                  <a:txBody>
                    <a:bodyPr/>
                    <a:lstStyle/>
                    <a:p>
                      <a:r>
                        <a:rPr lang="en-US" dirty="0"/>
                        <a:t>Spring Term</a:t>
                      </a:r>
                    </a:p>
                  </a:txBody>
                  <a:tcPr/>
                </a:tc>
                <a:tc>
                  <a:txBody>
                    <a:bodyPr/>
                    <a:lstStyle/>
                    <a:p>
                      <a:pPr algn="ctr"/>
                      <a:r>
                        <a:rPr lang="en-US" dirty="0"/>
                        <a:t>China</a:t>
                      </a:r>
                    </a:p>
                    <a:p>
                      <a:pPr algn="ctr"/>
                      <a:r>
                        <a:rPr lang="en-US" dirty="0"/>
                        <a:t>Focusing on the Shang Dynasty, Chinese art and culture.</a:t>
                      </a:r>
                    </a:p>
                  </a:txBody>
                  <a:tcPr/>
                </a:tc>
                <a:extLst>
                  <a:ext uri="{0D108BD9-81ED-4DB2-BD59-A6C34878D82A}">
                    <a16:rowId xmlns:a16="http://schemas.microsoft.com/office/drawing/2014/main" val="3649437251"/>
                  </a:ext>
                </a:extLst>
              </a:tr>
              <a:tr h="538863">
                <a:tc>
                  <a:txBody>
                    <a:bodyPr/>
                    <a:lstStyle/>
                    <a:p>
                      <a:r>
                        <a:rPr lang="en-US" dirty="0"/>
                        <a:t>Summer Term</a:t>
                      </a:r>
                    </a:p>
                  </a:txBody>
                  <a:tcPr/>
                </a:tc>
                <a:tc>
                  <a:txBody>
                    <a:bodyPr/>
                    <a:lstStyle/>
                    <a:p>
                      <a:pPr algn="ctr"/>
                      <a:r>
                        <a:rPr lang="en-US" dirty="0"/>
                        <a:t>Our changing planet</a:t>
                      </a:r>
                    </a:p>
                    <a:p>
                      <a:pPr algn="ctr"/>
                      <a:r>
                        <a:rPr lang="en-US" dirty="0"/>
                        <a:t>Looking at climate change and the affect it has on our planet.</a:t>
                      </a:r>
                    </a:p>
                  </a:txBody>
                  <a:tcPr/>
                </a:tc>
                <a:extLst>
                  <a:ext uri="{0D108BD9-81ED-4DB2-BD59-A6C34878D82A}">
                    <a16:rowId xmlns:a16="http://schemas.microsoft.com/office/drawing/2014/main" val="400459359"/>
                  </a:ext>
                </a:extLst>
              </a:tr>
            </a:tbl>
          </a:graphicData>
        </a:graphic>
      </p:graphicFrame>
    </p:spTree>
    <p:extLst>
      <p:ext uri="{BB962C8B-B14F-4D97-AF65-F5344CB8AC3E}">
        <p14:creationId xmlns:p14="http://schemas.microsoft.com/office/powerpoint/2010/main" val="344119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5B3D-8A59-492C-B460-468C889C2457}"/>
              </a:ext>
            </a:extLst>
          </p:cNvPr>
          <p:cNvSpPr>
            <a:spLocks noGrp="1"/>
          </p:cNvSpPr>
          <p:nvPr>
            <p:ph type="title"/>
          </p:nvPr>
        </p:nvSpPr>
        <p:spPr>
          <a:xfrm>
            <a:off x="543161" y="692268"/>
            <a:ext cx="9613861" cy="1080938"/>
          </a:xfrm>
        </p:spPr>
        <p:txBody>
          <a:bodyPr/>
          <a:lstStyle/>
          <a:p>
            <a:r>
              <a:rPr lang="en-US" dirty="0"/>
              <a:t>Reading</a:t>
            </a:r>
            <a:endParaRPr lang="en-US" dirty="0">
              <a:highlight>
                <a:srgbClr val="00FF00"/>
              </a:highlight>
            </a:endParaRPr>
          </a:p>
        </p:txBody>
      </p:sp>
      <p:graphicFrame>
        <p:nvGraphicFramePr>
          <p:cNvPr id="4" name="Content Placeholder 3">
            <a:extLst>
              <a:ext uri="{FF2B5EF4-FFF2-40B4-BE49-F238E27FC236}">
                <a16:creationId xmlns:a16="http://schemas.microsoft.com/office/drawing/2014/main" id="{B5540CB7-B9EE-4DE0-8EDD-5E708EA6151E}"/>
              </a:ext>
            </a:extLst>
          </p:cNvPr>
          <p:cNvGraphicFramePr>
            <a:graphicFrameLocks noGrp="1"/>
          </p:cNvGraphicFramePr>
          <p:nvPr>
            <p:ph idx="1"/>
            <p:extLst>
              <p:ext uri="{D42A27DB-BD31-4B8C-83A1-F6EECF244321}">
                <p14:modId xmlns:p14="http://schemas.microsoft.com/office/powerpoint/2010/main" val="1169646515"/>
              </p:ext>
            </p:extLst>
          </p:nvPr>
        </p:nvGraphicFramePr>
        <p:xfrm>
          <a:off x="726040" y="2122054"/>
          <a:ext cx="9774321" cy="3729833"/>
        </p:xfrm>
        <a:graphic>
          <a:graphicData uri="http://schemas.openxmlformats.org/drawingml/2006/table">
            <a:tbl>
              <a:tblPr firstRow="1" bandRow="1">
                <a:tableStyleId>{5C22544A-7EE6-4342-B048-85BDC9FD1C3A}</a:tableStyleId>
              </a:tblPr>
              <a:tblGrid>
                <a:gridCol w="3258107">
                  <a:extLst>
                    <a:ext uri="{9D8B030D-6E8A-4147-A177-3AD203B41FA5}">
                      <a16:colId xmlns:a16="http://schemas.microsoft.com/office/drawing/2014/main" val="1621773337"/>
                    </a:ext>
                  </a:extLst>
                </a:gridCol>
                <a:gridCol w="3258107">
                  <a:extLst>
                    <a:ext uri="{9D8B030D-6E8A-4147-A177-3AD203B41FA5}">
                      <a16:colId xmlns:a16="http://schemas.microsoft.com/office/drawing/2014/main" val="2384933802"/>
                    </a:ext>
                  </a:extLst>
                </a:gridCol>
                <a:gridCol w="3258107">
                  <a:extLst>
                    <a:ext uri="{9D8B030D-6E8A-4147-A177-3AD203B41FA5}">
                      <a16:colId xmlns:a16="http://schemas.microsoft.com/office/drawing/2014/main" val="3756977221"/>
                    </a:ext>
                  </a:extLst>
                </a:gridCol>
              </a:tblGrid>
              <a:tr h="842220">
                <a:tc>
                  <a:txBody>
                    <a:bodyPr/>
                    <a:lstStyle/>
                    <a:p>
                      <a:r>
                        <a:rPr lang="en-US" dirty="0"/>
                        <a:t>Guided Reading</a:t>
                      </a:r>
                    </a:p>
                  </a:txBody>
                  <a:tcPr marL="83598" marR="83598"/>
                </a:tc>
                <a:tc>
                  <a:txBody>
                    <a:bodyPr/>
                    <a:lstStyle/>
                    <a:p>
                      <a:r>
                        <a:rPr lang="en-US" dirty="0"/>
                        <a:t>Reading for pleasure</a:t>
                      </a:r>
                    </a:p>
                  </a:txBody>
                  <a:tcPr marL="83598" marR="83598"/>
                </a:tc>
                <a:tc>
                  <a:txBody>
                    <a:bodyPr/>
                    <a:lstStyle/>
                    <a:p>
                      <a:r>
                        <a:rPr lang="en-US" dirty="0"/>
                        <a:t>Reading at home</a:t>
                      </a:r>
                    </a:p>
                  </a:txBody>
                  <a:tcPr marL="83598" marR="83598"/>
                </a:tc>
                <a:extLst>
                  <a:ext uri="{0D108BD9-81ED-4DB2-BD59-A6C34878D82A}">
                    <a16:rowId xmlns:a16="http://schemas.microsoft.com/office/drawing/2014/main" val="2941823163"/>
                  </a:ext>
                </a:extLst>
              </a:tr>
              <a:tr h="2887613">
                <a:tc>
                  <a:txBody>
                    <a:bodyPr/>
                    <a:lstStyle/>
                    <a:p>
                      <a:r>
                        <a:rPr lang="en-US" dirty="0"/>
                        <a:t>Pupils will have guided reading lessons where they will explore different text types and unpick their features and language.</a:t>
                      </a:r>
                    </a:p>
                    <a:p>
                      <a:r>
                        <a:rPr lang="en-US" dirty="0"/>
                        <a:t>They will answer comprehension questions from these.</a:t>
                      </a:r>
                    </a:p>
                  </a:txBody>
                  <a:tcPr marL="83598" marR="83598"/>
                </a:tc>
                <a:tc>
                  <a:txBody>
                    <a:bodyPr/>
                    <a:lstStyle/>
                    <a:p>
                      <a:r>
                        <a:rPr lang="en-US" dirty="0"/>
                        <a:t>Pupils will have daily opportunities to read for pleasure and will also have a class book read to them throughout the week</a:t>
                      </a:r>
                    </a:p>
                  </a:txBody>
                  <a:tcPr marL="83598" marR="8359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expected that all pupils will read with an adult at least 3 times a week and that this is noted in their contact books. It is important to try to engage the child in their reading, discussing what they have read with them to ensure their understanding.</a:t>
                      </a:r>
                    </a:p>
                  </a:txBody>
                  <a:tcPr marL="83598" marR="83598"/>
                </a:tc>
                <a:extLst>
                  <a:ext uri="{0D108BD9-81ED-4DB2-BD59-A6C34878D82A}">
                    <a16:rowId xmlns:a16="http://schemas.microsoft.com/office/drawing/2014/main" val="2838658131"/>
                  </a:ext>
                </a:extLst>
              </a:tr>
            </a:tbl>
          </a:graphicData>
        </a:graphic>
      </p:graphicFrame>
    </p:spTree>
    <p:extLst>
      <p:ext uri="{BB962C8B-B14F-4D97-AF65-F5344CB8AC3E}">
        <p14:creationId xmlns:p14="http://schemas.microsoft.com/office/powerpoint/2010/main" val="683969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5B3D-8A59-492C-B460-468C889C2457}"/>
              </a:ext>
            </a:extLst>
          </p:cNvPr>
          <p:cNvSpPr>
            <a:spLocks noGrp="1"/>
          </p:cNvSpPr>
          <p:nvPr>
            <p:ph type="title"/>
          </p:nvPr>
        </p:nvSpPr>
        <p:spPr/>
        <p:txBody>
          <a:bodyPr/>
          <a:lstStyle/>
          <a:p>
            <a:r>
              <a:rPr lang="en-US" dirty="0"/>
              <a:t>Writing</a:t>
            </a:r>
            <a:endParaRPr lang="en-US" dirty="0">
              <a:highlight>
                <a:srgbClr val="00FF00"/>
              </a:highlight>
            </a:endParaRPr>
          </a:p>
        </p:txBody>
      </p:sp>
      <p:graphicFrame>
        <p:nvGraphicFramePr>
          <p:cNvPr id="4" name="Content Placeholder 3">
            <a:extLst>
              <a:ext uri="{FF2B5EF4-FFF2-40B4-BE49-F238E27FC236}">
                <a16:creationId xmlns:a16="http://schemas.microsoft.com/office/drawing/2014/main" id="{B5540CB7-B9EE-4DE0-8EDD-5E708EA6151E}"/>
              </a:ext>
            </a:extLst>
          </p:cNvPr>
          <p:cNvGraphicFramePr>
            <a:graphicFrameLocks noGrp="1"/>
          </p:cNvGraphicFramePr>
          <p:nvPr>
            <p:ph idx="1"/>
            <p:extLst>
              <p:ext uri="{D42A27DB-BD31-4B8C-83A1-F6EECF244321}">
                <p14:modId xmlns:p14="http://schemas.microsoft.com/office/powerpoint/2010/main" val="3658921984"/>
              </p:ext>
            </p:extLst>
          </p:nvPr>
        </p:nvGraphicFramePr>
        <p:xfrm>
          <a:off x="1289051" y="2153920"/>
          <a:ext cx="9302751" cy="3813520"/>
        </p:xfrm>
        <a:graphic>
          <a:graphicData uri="http://schemas.openxmlformats.org/drawingml/2006/table">
            <a:tbl>
              <a:tblPr firstRow="1" bandRow="1">
                <a:tableStyleId>{5C22544A-7EE6-4342-B048-85BDC9FD1C3A}</a:tableStyleId>
              </a:tblPr>
              <a:tblGrid>
                <a:gridCol w="9302751">
                  <a:extLst>
                    <a:ext uri="{9D8B030D-6E8A-4147-A177-3AD203B41FA5}">
                      <a16:colId xmlns:a16="http://schemas.microsoft.com/office/drawing/2014/main" val="1621773337"/>
                    </a:ext>
                  </a:extLst>
                </a:gridCol>
              </a:tblGrid>
              <a:tr h="598485">
                <a:tc>
                  <a:txBody>
                    <a:bodyPr/>
                    <a:lstStyle/>
                    <a:p>
                      <a:r>
                        <a:rPr lang="en-US" dirty="0"/>
                        <a:t>Writing</a:t>
                      </a:r>
                    </a:p>
                  </a:txBody>
                  <a:tcPr marL="83598" marR="83598"/>
                </a:tc>
                <a:extLst>
                  <a:ext uri="{0D108BD9-81ED-4DB2-BD59-A6C34878D82A}">
                    <a16:rowId xmlns:a16="http://schemas.microsoft.com/office/drawing/2014/main" val="2468464382"/>
                  </a:ext>
                </a:extLst>
              </a:tr>
              <a:tr h="3215035">
                <a:tc>
                  <a:txBody>
                    <a:bodyPr/>
                    <a:lstStyle/>
                    <a:p>
                      <a:r>
                        <a:rPr lang="en-US" dirty="0"/>
                        <a:t>Writing is taught daily through English lessons where pupils are separated into parallel year group classes.</a:t>
                      </a:r>
                    </a:p>
                    <a:p>
                      <a:endParaRPr lang="en-US" dirty="0"/>
                    </a:p>
                    <a:p>
                      <a:r>
                        <a:rPr lang="en-US" dirty="0"/>
                        <a:t>They will use a focus text to develop their writing techniques and vocabulary before applying these to an independent write.</a:t>
                      </a:r>
                    </a:p>
                    <a:p>
                      <a:endParaRPr lang="en-US" dirty="0"/>
                    </a:p>
                    <a:p>
                      <a:r>
                        <a:rPr lang="en-US" dirty="0"/>
                        <a:t>It is important that pupils understand the importance of high quality writing across all areas of the curriculum and not just in English lessons.</a:t>
                      </a:r>
                    </a:p>
                  </a:txBody>
                  <a:tcPr marL="83598" marR="83598"/>
                </a:tc>
                <a:extLst>
                  <a:ext uri="{0D108BD9-81ED-4DB2-BD59-A6C34878D82A}">
                    <a16:rowId xmlns:a16="http://schemas.microsoft.com/office/drawing/2014/main" val="2838658131"/>
                  </a:ext>
                </a:extLst>
              </a:tr>
            </a:tbl>
          </a:graphicData>
        </a:graphic>
      </p:graphicFrame>
    </p:spTree>
    <p:extLst>
      <p:ext uri="{BB962C8B-B14F-4D97-AF65-F5344CB8AC3E}">
        <p14:creationId xmlns:p14="http://schemas.microsoft.com/office/powerpoint/2010/main" val="533286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F5B3D-8A59-492C-B460-468C889C2457}"/>
              </a:ext>
            </a:extLst>
          </p:cNvPr>
          <p:cNvSpPr>
            <a:spLocks noGrp="1"/>
          </p:cNvSpPr>
          <p:nvPr>
            <p:ph type="title"/>
          </p:nvPr>
        </p:nvSpPr>
        <p:spPr/>
        <p:txBody>
          <a:bodyPr/>
          <a:lstStyle/>
          <a:p>
            <a:r>
              <a:rPr lang="en-US" dirty="0"/>
              <a:t>Maths</a:t>
            </a:r>
          </a:p>
        </p:txBody>
      </p:sp>
      <p:graphicFrame>
        <p:nvGraphicFramePr>
          <p:cNvPr id="4" name="Content Placeholder 3">
            <a:extLst>
              <a:ext uri="{FF2B5EF4-FFF2-40B4-BE49-F238E27FC236}">
                <a16:creationId xmlns:a16="http://schemas.microsoft.com/office/drawing/2014/main" id="{B5540CB7-B9EE-4DE0-8EDD-5E708EA6151E}"/>
              </a:ext>
            </a:extLst>
          </p:cNvPr>
          <p:cNvGraphicFramePr>
            <a:graphicFrameLocks noGrp="1"/>
          </p:cNvGraphicFramePr>
          <p:nvPr>
            <p:ph idx="1"/>
            <p:extLst>
              <p:ext uri="{D42A27DB-BD31-4B8C-83A1-F6EECF244321}">
                <p14:modId xmlns:p14="http://schemas.microsoft.com/office/powerpoint/2010/main" val="1132752868"/>
              </p:ext>
            </p:extLst>
          </p:nvPr>
        </p:nvGraphicFramePr>
        <p:xfrm>
          <a:off x="681038" y="2336800"/>
          <a:ext cx="9613899" cy="3251361"/>
        </p:xfrm>
        <a:graphic>
          <a:graphicData uri="http://schemas.openxmlformats.org/drawingml/2006/table">
            <a:tbl>
              <a:tblPr firstRow="1" bandRow="1">
                <a:tableStyleId>{5C22544A-7EE6-4342-B048-85BDC9FD1C3A}</a:tableStyleId>
              </a:tblPr>
              <a:tblGrid>
                <a:gridCol w="3204633">
                  <a:extLst>
                    <a:ext uri="{9D8B030D-6E8A-4147-A177-3AD203B41FA5}">
                      <a16:colId xmlns:a16="http://schemas.microsoft.com/office/drawing/2014/main" val="1621773337"/>
                    </a:ext>
                  </a:extLst>
                </a:gridCol>
                <a:gridCol w="6409266">
                  <a:extLst>
                    <a:ext uri="{9D8B030D-6E8A-4147-A177-3AD203B41FA5}">
                      <a16:colId xmlns:a16="http://schemas.microsoft.com/office/drawing/2014/main" val="2384933802"/>
                    </a:ext>
                  </a:extLst>
                </a:gridCol>
              </a:tblGrid>
              <a:tr h="508161">
                <a:tc gridSpan="2">
                  <a:txBody>
                    <a:bodyPr/>
                    <a:lstStyle/>
                    <a:p>
                      <a:r>
                        <a:rPr lang="en-US" dirty="0"/>
                        <a:t>Maths</a:t>
                      </a:r>
                      <a:endParaRPr lang="en-US" dirty="0">
                        <a:highlight>
                          <a:srgbClr val="00FF00"/>
                        </a:highlight>
                      </a:endParaRPr>
                    </a:p>
                  </a:txBody>
                  <a:tcPr marL="83598" marR="83598"/>
                </a:tc>
                <a:tc hMerge="1">
                  <a:txBody>
                    <a:bodyPr/>
                    <a:lstStyle/>
                    <a:p>
                      <a:endParaRPr lang="en-US" dirty="0">
                        <a:highlight>
                          <a:srgbClr val="00FF00"/>
                        </a:highlight>
                      </a:endParaRPr>
                    </a:p>
                  </a:txBody>
                  <a:tcPr marL="83598" marR="83598"/>
                </a:tc>
                <a:extLst>
                  <a:ext uri="{0D108BD9-81ED-4DB2-BD59-A6C34878D82A}">
                    <a16:rowId xmlns:a16="http://schemas.microsoft.com/office/drawing/2014/main" val="2468464382"/>
                  </a:ext>
                </a:extLst>
              </a:tr>
              <a:tr h="834410">
                <a:tc>
                  <a:txBody>
                    <a:bodyPr/>
                    <a:lstStyle/>
                    <a:p>
                      <a:r>
                        <a:rPr lang="en-US" dirty="0"/>
                        <a:t>How is maths taught in school?</a:t>
                      </a:r>
                    </a:p>
                    <a:p>
                      <a:endParaRPr lang="en-US" dirty="0"/>
                    </a:p>
                  </a:txBody>
                  <a:tcPr marL="83598" marR="83598"/>
                </a:tc>
                <a:tc>
                  <a:txBody>
                    <a:bodyPr/>
                    <a:lstStyle/>
                    <a:p>
                      <a:r>
                        <a:rPr lang="en-US" dirty="0"/>
                        <a:t>Maths is taught in parallel year group classes and follows the White Rose scheme of teaching.</a:t>
                      </a:r>
                    </a:p>
                  </a:txBody>
                  <a:tcPr marL="83598" marR="83598"/>
                </a:tc>
                <a:extLst>
                  <a:ext uri="{0D108BD9-81ED-4DB2-BD59-A6C34878D82A}">
                    <a16:rowId xmlns:a16="http://schemas.microsoft.com/office/drawing/2014/main" val="2838658131"/>
                  </a:ext>
                </a:extLst>
              </a:tr>
              <a:tr h="877100">
                <a:tc>
                  <a:txBody>
                    <a:bodyPr/>
                    <a:lstStyle/>
                    <a:p>
                      <a:r>
                        <a:rPr lang="en-US" dirty="0"/>
                        <a:t>Key facts that they need to know </a:t>
                      </a:r>
                    </a:p>
                  </a:txBody>
                  <a:tcPr marL="83598" marR="83598"/>
                </a:tc>
                <a:tc>
                  <a:txBody>
                    <a:bodyPr/>
                    <a:lstStyle/>
                    <a:p>
                      <a:r>
                        <a:rPr lang="en-US" dirty="0"/>
                        <a:t>Pupils need to have a confident understanding of the times table facts up to 12 x 12 and their corresponding division facts.</a:t>
                      </a:r>
                    </a:p>
                  </a:txBody>
                  <a:tcPr marL="83598" marR="83598"/>
                </a:tc>
                <a:extLst>
                  <a:ext uri="{0D108BD9-81ED-4DB2-BD59-A6C34878D82A}">
                    <a16:rowId xmlns:a16="http://schemas.microsoft.com/office/drawing/2014/main" val="3239770150"/>
                  </a:ext>
                </a:extLst>
              </a:tr>
              <a:tr h="877100">
                <a:tc>
                  <a:txBody>
                    <a:bodyPr/>
                    <a:lstStyle/>
                    <a:p>
                      <a:r>
                        <a:rPr lang="en-US" dirty="0"/>
                        <a:t>What else can I do to support my child?</a:t>
                      </a:r>
                    </a:p>
                  </a:txBody>
                  <a:tcPr marL="83598" marR="83598"/>
                </a:tc>
                <a:tc>
                  <a:txBody>
                    <a:bodyPr/>
                    <a:lstStyle/>
                    <a:p>
                      <a:r>
                        <a:rPr lang="en-US" dirty="0"/>
                        <a:t>Support your child to learn their tables by quizzing them little and often: whilst in the car, on walks or at the meal table.</a:t>
                      </a:r>
                    </a:p>
                  </a:txBody>
                  <a:tcPr marL="83598" marR="83598"/>
                </a:tc>
                <a:extLst>
                  <a:ext uri="{0D108BD9-81ED-4DB2-BD59-A6C34878D82A}">
                    <a16:rowId xmlns:a16="http://schemas.microsoft.com/office/drawing/2014/main" val="1643119685"/>
                  </a:ext>
                </a:extLst>
              </a:tr>
            </a:tbl>
          </a:graphicData>
        </a:graphic>
      </p:graphicFrame>
    </p:spTree>
    <p:extLst>
      <p:ext uri="{BB962C8B-B14F-4D97-AF65-F5344CB8AC3E}">
        <p14:creationId xmlns:p14="http://schemas.microsoft.com/office/powerpoint/2010/main" val="1397460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EA340-A69D-4DD1-AE52-4F863D19B40A}"/>
              </a:ext>
            </a:extLst>
          </p:cNvPr>
          <p:cNvSpPr>
            <a:spLocks noGrp="1"/>
          </p:cNvSpPr>
          <p:nvPr>
            <p:ph type="title"/>
          </p:nvPr>
        </p:nvSpPr>
        <p:spPr/>
        <p:txBody>
          <a:bodyPr/>
          <a:lstStyle/>
          <a:p>
            <a:r>
              <a:rPr lang="en-US" dirty="0"/>
              <a:t>Statutory &amp; optional assessment </a:t>
            </a:r>
          </a:p>
        </p:txBody>
      </p:sp>
      <p:graphicFrame>
        <p:nvGraphicFramePr>
          <p:cNvPr id="4" name="Content Placeholder 3">
            <a:extLst>
              <a:ext uri="{FF2B5EF4-FFF2-40B4-BE49-F238E27FC236}">
                <a16:creationId xmlns:a16="http://schemas.microsoft.com/office/drawing/2014/main" id="{E0E92035-30BC-46E4-AD99-2A863C267757}"/>
              </a:ext>
            </a:extLst>
          </p:cNvPr>
          <p:cNvGraphicFramePr>
            <a:graphicFrameLocks noGrp="1"/>
          </p:cNvGraphicFramePr>
          <p:nvPr>
            <p:ph idx="1"/>
            <p:extLst>
              <p:ext uri="{D42A27DB-BD31-4B8C-83A1-F6EECF244321}">
                <p14:modId xmlns:p14="http://schemas.microsoft.com/office/powerpoint/2010/main" val="1316984482"/>
              </p:ext>
            </p:extLst>
          </p:nvPr>
        </p:nvGraphicFramePr>
        <p:xfrm>
          <a:off x="681038" y="2336800"/>
          <a:ext cx="9613900" cy="3205480"/>
        </p:xfrm>
        <a:graphic>
          <a:graphicData uri="http://schemas.openxmlformats.org/drawingml/2006/table">
            <a:tbl>
              <a:tblPr firstRow="1" bandRow="1">
                <a:tableStyleId>{5C22544A-7EE6-4342-B048-85BDC9FD1C3A}</a:tableStyleId>
              </a:tblPr>
              <a:tblGrid>
                <a:gridCol w="9613900">
                  <a:extLst>
                    <a:ext uri="{9D8B030D-6E8A-4147-A177-3AD203B41FA5}">
                      <a16:colId xmlns:a16="http://schemas.microsoft.com/office/drawing/2014/main" val="1073150673"/>
                    </a:ext>
                  </a:extLst>
                </a:gridCol>
              </a:tblGrid>
              <a:tr h="370840">
                <a:tc>
                  <a:txBody>
                    <a:bodyPr/>
                    <a:lstStyle/>
                    <a:p>
                      <a:r>
                        <a:rPr lang="en-US" dirty="0"/>
                        <a:t>Assessments</a:t>
                      </a:r>
                    </a:p>
                  </a:txBody>
                  <a:tcPr marL="83598" marR="83598"/>
                </a:tc>
                <a:extLst>
                  <a:ext uri="{0D108BD9-81ED-4DB2-BD59-A6C34878D82A}">
                    <a16:rowId xmlns:a16="http://schemas.microsoft.com/office/drawing/2014/main" val="2613386449"/>
                  </a:ext>
                </a:extLst>
              </a:tr>
              <a:tr h="741680">
                <a:tc>
                  <a:txBody>
                    <a:bodyPr/>
                    <a:lstStyle/>
                    <a:p>
                      <a:r>
                        <a:rPr lang="en-US" u="none" dirty="0"/>
                        <a:t>Year 6:</a:t>
                      </a:r>
                    </a:p>
                    <a:p>
                      <a:endParaRPr lang="en-US" u="none" dirty="0"/>
                    </a:p>
                    <a:p>
                      <a:r>
                        <a:rPr lang="en-US" u="none" dirty="0"/>
                        <a:t>The Kent test (11+) - Thursday 8</a:t>
                      </a:r>
                      <a:r>
                        <a:rPr lang="en-US" u="none" baseline="30000" dirty="0"/>
                        <a:t>th</a:t>
                      </a:r>
                      <a:r>
                        <a:rPr lang="en-US" u="none" dirty="0"/>
                        <a:t> September</a:t>
                      </a:r>
                    </a:p>
                    <a:p>
                      <a:endParaRPr lang="en-US" u="none" dirty="0"/>
                    </a:p>
                    <a:p>
                      <a:r>
                        <a:rPr lang="en-US" u="none" dirty="0"/>
                        <a:t>SATs – Week commencing Monday 8</a:t>
                      </a:r>
                      <a:r>
                        <a:rPr lang="en-US" u="none" baseline="30000" dirty="0"/>
                        <a:t>th</a:t>
                      </a:r>
                      <a:r>
                        <a:rPr lang="en-US" u="none" dirty="0"/>
                        <a:t> May</a:t>
                      </a:r>
                    </a:p>
                    <a:p>
                      <a:endParaRPr lang="en-US" u="none" dirty="0"/>
                    </a:p>
                    <a:p>
                      <a:r>
                        <a:rPr lang="en-US" u="none" dirty="0"/>
                        <a:t>Year 5:</a:t>
                      </a:r>
                    </a:p>
                    <a:p>
                      <a:endParaRPr lang="en-US" u="none" dirty="0"/>
                    </a:p>
                    <a:p>
                      <a:r>
                        <a:rPr lang="en-US" u="none" dirty="0"/>
                        <a:t>CATs (Cognitive Abilities Tests) – Term 6</a:t>
                      </a:r>
                    </a:p>
                    <a:p>
                      <a:endParaRPr lang="en-US" u="none" dirty="0"/>
                    </a:p>
                  </a:txBody>
                  <a:tcPr marL="83598" marR="83598"/>
                </a:tc>
                <a:extLst>
                  <a:ext uri="{0D108BD9-81ED-4DB2-BD59-A6C34878D82A}">
                    <a16:rowId xmlns:a16="http://schemas.microsoft.com/office/drawing/2014/main" val="1312828387"/>
                  </a:ext>
                </a:extLst>
              </a:tr>
            </a:tbl>
          </a:graphicData>
        </a:graphic>
      </p:graphicFrame>
    </p:spTree>
    <p:extLst>
      <p:ext uri="{BB962C8B-B14F-4D97-AF65-F5344CB8AC3E}">
        <p14:creationId xmlns:p14="http://schemas.microsoft.com/office/powerpoint/2010/main" val="347016990"/>
      </p:ext>
    </p:extLst>
  </p:cSld>
  <p:clrMapOvr>
    <a:masterClrMapping/>
  </p:clrMapOvr>
</p:sld>
</file>

<file path=ppt/theme/theme1.xml><?xml version="1.0" encoding="utf-8"?>
<a:theme xmlns:a="http://schemas.openxmlformats.org/drawingml/2006/main" name="Berlin">
  <a:themeElements>
    <a:clrScheme name="Custom 2">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FFFF00"/>
      </a:hlink>
      <a:folHlink>
        <a:srgbClr val="FFFF0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2616</TotalTime>
  <Words>1700</Words>
  <Application>Microsoft Office PowerPoint</Application>
  <PresentationFormat>Widescreen</PresentationFormat>
  <Paragraphs>179</Paragraphs>
  <Slides>20</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Trebuchet MS</vt:lpstr>
      <vt:lpstr>Berlin</vt:lpstr>
      <vt:lpstr> Meet the Teacher Upper Key Stage Two </vt:lpstr>
      <vt:lpstr>Meet the Team – Upper Key Stage Two</vt:lpstr>
      <vt:lpstr>Classrooms and Entering/Exiting School</vt:lpstr>
      <vt:lpstr>Structure of a Typical Day</vt:lpstr>
      <vt:lpstr>Topics</vt:lpstr>
      <vt:lpstr>Reading</vt:lpstr>
      <vt:lpstr>Writing</vt:lpstr>
      <vt:lpstr>Maths</vt:lpstr>
      <vt:lpstr>Statutory &amp; optional assessment </vt:lpstr>
      <vt:lpstr>PE</vt:lpstr>
      <vt:lpstr>Uniform</vt:lpstr>
      <vt:lpstr>Our Uniform</vt:lpstr>
      <vt:lpstr>Home learning</vt:lpstr>
      <vt:lpstr>Behaviour management</vt:lpstr>
      <vt:lpstr>Attendance</vt:lpstr>
      <vt:lpstr>General reminders</vt:lpstr>
      <vt:lpstr>Healthy School</vt:lpstr>
      <vt:lpstr>PGL</vt:lpstr>
      <vt:lpstr>Parents in Partnership with School</vt:lpstr>
      <vt:lpstr>Thank you and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 KS1</dc:title>
  <dc:creator>Julie Howlett</dc:creator>
  <cp:lastModifiedBy>Andrew Hopkins</cp:lastModifiedBy>
  <cp:revision>62</cp:revision>
  <dcterms:created xsi:type="dcterms:W3CDTF">2018-06-15T13:51:24Z</dcterms:created>
  <dcterms:modified xsi:type="dcterms:W3CDTF">2022-07-11T08:28:58Z</dcterms:modified>
</cp:coreProperties>
</file>