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7"/>
  </p:notesMasterIdLst>
  <p:handoutMasterIdLst>
    <p:handoutMasterId r:id="rId28"/>
  </p:handoutMasterIdLst>
  <p:sldIdLst>
    <p:sldId id="256" r:id="rId2"/>
    <p:sldId id="257" r:id="rId3"/>
    <p:sldId id="258" r:id="rId4"/>
    <p:sldId id="260" r:id="rId5"/>
    <p:sldId id="265" r:id="rId6"/>
    <p:sldId id="261" r:id="rId7"/>
    <p:sldId id="259" r:id="rId8"/>
    <p:sldId id="272" r:id="rId9"/>
    <p:sldId id="263" r:id="rId10"/>
    <p:sldId id="282" r:id="rId11"/>
    <p:sldId id="264" r:id="rId12"/>
    <p:sldId id="280" r:id="rId13"/>
    <p:sldId id="279" r:id="rId14"/>
    <p:sldId id="267" r:id="rId15"/>
    <p:sldId id="268" r:id="rId16"/>
    <p:sldId id="266" r:id="rId17"/>
    <p:sldId id="269" r:id="rId18"/>
    <p:sldId id="275" r:id="rId19"/>
    <p:sldId id="276" r:id="rId20"/>
    <p:sldId id="274" r:id="rId21"/>
    <p:sldId id="281" r:id="rId22"/>
    <p:sldId id="270" r:id="rId23"/>
    <p:sldId id="277" r:id="rId24"/>
    <p:sldId id="271" r:id="rId25"/>
    <p:sldId id="278"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1160" autoAdjust="0"/>
  </p:normalViewPr>
  <p:slideViewPr>
    <p:cSldViewPr snapToGrid="0">
      <p:cViewPr varScale="1">
        <p:scale>
          <a:sx n="79" d="100"/>
          <a:sy n="79" d="100"/>
        </p:scale>
        <p:origin x="61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5C5AAB-0DA4-4F32-BCD9-DB6F2081DAA1}" type="datetimeFigureOut">
              <a:rPr lang="en-GB" smtClean="0"/>
              <a:t>12/07/2022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D30FF85-EE1E-45D9-A182-D6439E807264}" type="slidenum">
              <a:rPr lang="en-GB" smtClean="0"/>
              <a:t>‹#›</a:t>
            </a:fld>
            <a:endParaRPr lang="en-GB"/>
          </a:p>
        </p:txBody>
      </p:sp>
    </p:spTree>
    <p:extLst>
      <p:ext uri="{BB962C8B-B14F-4D97-AF65-F5344CB8AC3E}">
        <p14:creationId xmlns:p14="http://schemas.microsoft.com/office/powerpoint/2010/main" val="12828526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D9E346-10D9-4A96-BBC7-A900DC89825F}" type="datetimeFigureOut">
              <a:rPr lang="en-GB" smtClean="0"/>
              <a:t>12/07/2022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1A4B19-4D05-4EEB-929D-7C4ACA8F199E}" type="slidenum">
              <a:rPr lang="en-GB" smtClean="0"/>
              <a:t>‹#›</a:t>
            </a:fld>
            <a:endParaRPr lang="en-GB"/>
          </a:p>
        </p:txBody>
      </p:sp>
    </p:spTree>
    <p:extLst>
      <p:ext uri="{BB962C8B-B14F-4D97-AF65-F5344CB8AC3E}">
        <p14:creationId xmlns:p14="http://schemas.microsoft.com/office/powerpoint/2010/main" val="10227509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501A4B19-4D05-4EEB-929D-7C4ACA8F199E}" type="slidenum">
              <a:rPr lang="en-GB" smtClean="0"/>
              <a:t>5</a:t>
            </a:fld>
            <a:endParaRPr lang="en-GB"/>
          </a:p>
        </p:txBody>
      </p:sp>
    </p:spTree>
    <p:extLst>
      <p:ext uri="{BB962C8B-B14F-4D97-AF65-F5344CB8AC3E}">
        <p14:creationId xmlns:p14="http://schemas.microsoft.com/office/powerpoint/2010/main" val="234596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A4B19-4D05-4EEB-929D-7C4ACA8F199E}" type="slidenum">
              <a:rPr lang="en-GB" smtClean="0"/>
              <a:t>6</a:t>
            </a:fld>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81171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A4B19-4D05-4EEB-929D-7C4ACA8F199E}" type="slidenum">
              <a:rPr lang="en-GB" smtClean="0"/>
              <a:t>11</a:t>
            </a:fld>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71459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501A4B19-4D05-4EEB-929D-7C4ACA8F199E}" type="slidenum">
              <a:rPr lang="en-GB" smtClean="0"/>
              <a:t>12</a:t>
            </a:fld>
            <a:endParaRPr lang="en-GB"/>
          </a:p>
        </p:txBody>
      </p:sp>
    </p:spTree>
    <p:extLst>
      <p:ext uri="{BB962C8B-B14F-4D97-AF65-F5344CB8AC3E}">
        <p14:creationId xmlns:p14="http://schemas.microsoft.com/office/powerpoint/2010/main" val="367886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A4B19-4D05-4EEB-929D-7C4ACA8F199E}" type="slidenum">
              <a:rPr lang="en-GB" smtClean="0"/>
              <a:t>14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783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A4B19-4D05-4EEB-929D-7C4ACA8F199E}" type="slidenum">
              <a:rPr lang="en-GB" smtClean="0"/>
              <a:t>17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2987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A4B19-4D05-4EEB-929D-7C4ACA8F199E}" type="slidenum">
              <a:rPr lang="en-GB" smtClean="0"/>
              <a:t>18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0443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68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215652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205212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2A83-9F40-4C20-834B-4B3B3E156035}"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114387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52A83-9F40-4C20-834B-4B3B3E156035}"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024FB-7E83-46B8-BA3E-81B568B31F9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93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52A83-9F40-4C20-834B-4B3B3E156035}"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418559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052A83-9F40-4C20-834B-4B3B3E156035}"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349034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052A83-9F40-4C20-834B-4B3B3E156035}"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166469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052A83-9F40-4C20-834B-4B3B3E156035}" type="datetimeFigureOut">
              <a:rPr lang="en-US" smtClean="0"/>
              <a:t>7/12/2022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349579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052A83-9F40-4C20-834B-4B3B3E156035}" type="datetimeFigureOut">
              <a:rPr lang="en-US" smtClean="0"/>
              <a:t>7/12/2022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D024FB-7E83-46B8-BA3E-81B568B31F9D}" type="slidenum">
              <a:rPr lang="en-US" smtClean="0"/>
              <a:t>‹#›</a:t>
            </a:fld>
            <a:endParaRPr lang="en-US"/>
          </a:p>
        </p:txBody>
      </p:sp>
    </p:spTree>
    <p:extLst>
      <p:ext uri="{BB962C8B-B14F-4D97-AF65-F5344CB8AC3E}">
        <p14:creationId xmlns:p14="http://schemas.microsoft.com/office/powerpoint/2010/main" val="219958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052A83-9F40-4C20-834B-4B3B3E156035}"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024FB-7E83-46B8-BA3E-81B568B31F9D}" type="slidenum">
              <a:rPr lang="en-US" smtClean="0"/>
              <a:t>‹#›</a:t>
            </a:fld>
            <a:endParaRPr lang="en-US"/>
          </a:p>
        </p:txBody>
      </p:sp>
    </p:spTree>
    <p:extLst>
      <p:ext uri="{BB962C8B-B14F-4D97-AF65-F5344CB8AC3E}">
        <p14:creationId xmlns:p14="http://schemas.microsoft.com/office/powerpoint/2010/main" val="368735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052A83-9F40-4C20-834B-4B3B3E156035}" type="datetimeFigureOut">
              <a:rPr lang="en-US" smtClean="0"/>
              <a:t>7/12/2022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D024FB-7E83-46B8-BA3E-81B568B31F9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1717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multiplication-tables-check-information-for-parents/multiplication-tables-check-information-for-parents-text-version--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publications/multiplication-tables-check-information-for-parents/multiplication-tables-check-information-for-parents-text-version--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langafel.kent.sch.uk/school-unifor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ragon@langafel.kent.sch.uk" TargetMode="External"/><Relationship Id="rId2" Type="http://schemas.openxmlformats.org/officeDocument/2006/relationships/hyperlink" Target="mailto:lhemple@langafel.kent.sch.uk" TargetMode="External"/><Relationship Id="rId1" Type="http://schemas.openxmlformats.org/officeDocument/2006/relationships/slideLayout" Target="../slideLayouts/slideLayout2.xml"/><Relationship Id="rId5" Type="http://schemas.openxmlformats.org/officeDocument/2006/relationships/hyperlink" Target="mailto:skay@langafel.kent.sch.uk" TargetMode="External"/><Relationship Id="rId4" Type="http://schemas.openxmlformats.org/officeDocument/2006/relationships/hyperlink" Target="mailto:scarter@langafel.kent.sch.u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ngafel.kent.sch.uk/academ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langafel.kent.sch.uk/blank-page-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1A53-04F2-46FA-9140-FE7D604881CB}"/>
              </a:ext>
            </a:extLst>
          </p:cNvPr>
          <p:cNvSpPr>
            <a:spLocks noGrp="1"/>
          </p:cNvSpPr>
          <p:nvPr>
            <p:ph type="ctrTitle"/>
          </p:nvPr>
        </p:nvSpPr>
        <p:spPr>
          <a:xfrm>
            <a:off x="2212532" y="1259380"/>
            <a:ext cx="7766936" cy="2783824"/>
          </a:xfrm>
        </p:spPr>
        <p:txBody>
          <a:bodyPr>
            <a:normAutofit/>
          </a:bodyPr>
          <a:lstStyle/>
          <a:p>
            <a:pPr algn="ctr"/>
            <a:r>
              <a:rPr lang="en-US" sz="6600" dirty="0">
                <a:solidFill>
                  <a:schemeClr val="tx1"/>
                </a:solidFill>
              </a:rPr>
              <a:t>Meet the Teachers</a:t>
            </a:r>
            <a:br>
              <a:rPr lang="en-US" sz="6600" dirty="0">
                <a:solidFill>
                  <a:schemeClr val="tx1"/>
                </a:solidFill>
              </a:rPr>
            </a:br>
            <a:r>
              <a:rPr lang="en-US" sz="6600" dirty="0">
                <a:solidFill>
                  <a:schemeClr val="tx1"/>
                </a:solidFill>
              </a:rPr>
              <a:t>LKS2</a:t>
            </a:r>
          </a:p>
        </p:txBody>
      </p:sp>
      <p:sp>
        <p:nvSpPr>
          <p:cNvPr id="3" name="Subtitle 2">
            <a:extLst>
              <a:ext uri="{FF2B5EF4-FFF2-40B4-BE49-F238E27FC236}">
                <a16:creationId xmlns:a16="http://schemas.microsoft.com/office/drawing/2014/main" id="{59265A3E-7BA7-4E00-850C-11B7818809AE}"/>
              </a:ext>
            </a:extLst>
          </p:cNvPr>
          <p:cNvSpPr>
            <a:spLocks noGrp="1"/>
          </p:cNvSpPr>
          <p:nvPr>
            <p:ph type="subTitle" idx="1"/>
          </p:nvPr>
        </p:nvSpPr>
        <p:spPr/>
        <p:txBody>
          <a:bodyPr>
            <a:normAutofit/>
          </a:bodyPr>
          <a:lstStyle/>
          <a:p>
            <a:pPr algn="ctr"/>
            <a:r>
              <a:rPr lang="en-US" sz="3200" dirty="0">
                <a:solidFill>
                  <a:schemeClr val="tx1"/>
                </a:solidFill>
              </a:rPr>
              <a:t>2022-2023</a:t>
            </a:r>
          </a:p>
        </p:txBody>
      </p:sp>
    </p:spTree>
    <p:extLst>
      <p:ext uri="{BB962C8B-B14F-4D97-AF65-F5344CB8AC3E}">
        <p14:creationId xmlns:p14="http://schemas.microsoft.com/office/powerpoint/2010/main" val="344730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p:txBody>
          <a:bodyPr/>
          <a:lstStyle/>
          <a:p>
            <a:r>
              <a:rPr lang="en-US" dirty="0"/>
              <a:t>Core curriculum: Writing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1962214070"/>
              </p:ext>
            </p:extLst>
          </p:nvPr>
        </p:nvGraphicFramePr>
        <p:xfrm>
          <a:off x="473922" y="1877981"/>
          <a:ext cx="11305116" cy="1792154"/>
        </p:xfrm>
        <a:graphic>
          <a:graphicData uri="http://schemas.openxmlformats.org/drawingml/2006/table">
            <a:tbl>
              <a:tblPr firstRow="1" bandRow="1">
                <a:tableStyleId>{5C22544A-7EE6-4342-B048-85BDC9FD1C3A}</a:tableStyleId>
              </a:tblPr>
              <a:tblGrid>
                <a:gridCol w="3768372">
                  <a:extLst>
                    <a:ext uri="{9D8B030D-6E8A-4147-A177-3AD203B41FA5}">
                      <a16:colId xmlns:a16="http://schemas.microsoft.com/office/drawing/2014/main" val="1621773337"/>
                    </a:ext>
                  </a:extLst>
                </a:gridCol>
                <a:gridCol w="7536744">
                  <a:extLst>
                    <a:ext uri="{9D8B030D-6E8A-4147-A177-3AD203B41FA5}">
                      <a16:colId xmlns:a16="http://schemas.microsoft.com/office/drawing/2014/main" val="2384933802"/>
                    </a:ext>
                  </a:extLst>
                </a:gridCol>
              </a:tblGrid>
              <a:tr h="314314">
                <a:tc>
                  <a:txBody>
                    <a:bodyPr/>
                    <a:lstStyle/>
                    <a:p>
                      <a:r>
                        <a:rPr lang="en-US" dirty="0"/>
                        <a:t>HANDWRITING</a:t>
                      </a:r>
                    </a:p>
                  </a:txBody>
                  <a:tcPr marL="74750" marR="74750"/>
                </a:tc>
                <a:tc>
                  <a:txBody>
                    <a:bodyPr/>
                    <a:lstStyle/>
                    <a:p>
                      <a:r>
                        <a:rPr lang="en-US" dirty="0"/>
                        <a:t>Year 3 and Year 4</a:t>
                      </a:r>
                    </a:p>
                  </a:txBody>
                  <a:tcPr marL="74750" marR="74750"/>
                </a:tc>
                <a:extLst>
                  <a:ext uri="{0D108BD9-81ED-4DB2-BD59-A6C34878D82A}">
                    <a16:rowId xmlns:a16="http://schemas.microsoft.com/office/drawing/2014/main" val="2468464382"/>
                  </a:ext>
                </a:extLst>
              </a:tr>
              <a:tr h="1426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Year 3 and 4 children are expected to do joined up writing – this is part of the expected standard.</a:t>
                      </a:r>
                    </a:p>
                    <a:p>
                      <a:endParaRPr lang="en-US" dirty="0"/>
                    </a:p>
                  </a:txBody>
                  <a:tcPr marL="74750" marR="74750"/>
                </a:tc>
                <a:tc>
                  <a:txBody>
                    <a:bodyPr/>
                    <a:lstStyle/>
                    <a:p>
                      <a:r>
                        <a:rPr lang="en-US" dirty="0"/>
                        <a:t>There will be a big focus on handwriting at the start </a:t>
                      </a:r>
                    </a:p>
                    <a:p>
                      <a:r>
                        <a:rPr lang="en-US" dirty="0"/>
                        <a:t>of the year to improve joined up writing as well as </a:t>
                      </a:r>
                    </a:p>
                    <a:p>
                      <a:r>
                        <a:rPr lang="en-US" dirty="0"/>
                        <a:t>size/proportions.</a:t>
                      </a:r>
                    </a:p>
                    <a:p>
                      <a:r>
                        <a:rPr lang="en-US" dirty="0"/>
                        <a:t>Descenders</a:t>
                      </a:r>
                      <a:r>
                        <a:rPr lang="en-US" b="1" u="none" dirty="0"/>
                        <a:t> must </a:t>
                      </a:r>
                      <a:r>
                        <a:rPr lang="en-US" dirty="0"/>
                        <a:t>go under the line (f g j p q y)</a:t>
                      </a:r>
                    </a:p>
                  </a:txBody>
                  <a:tcPr marL="74750" marR="74750"/>
                </a:tc>
                <a:extLst>
                  <a:ext uri="{0D108BD9-81ED-4DB2-BD59-A6C34878D82A}">
                    <a16:rowId xmlns:a16="http://schemas.microsoft.com/office/drawing/2014/main" val="2838658131"/>
                  </a:ext>
                </a:extLst>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65" t="8889" r="3529" b="11111"/>
          <a:stretch/>
        </p:blipFill>
        <p:spPr>
          <a:xfrm>
            <a:off x="1573149" y="3810756"/>
            <a:ext cx="3536468" cy="2436609"/>
          </a:xfrm>
          <a:prstGeom prst="rect">
            <a:avLst/>
          </a:prstGeom>
        </p:spPr>
      </p:pic>
      <p:pic>
        <p:nvPicPr>
          <p:cNvPr id="1026" name="Picture 2" descr="Vale School - English">
            <a:extLst>
              <a:ext uri="{FF2B5EF4-FFF2-40B4-BE49-F238E27FC236}">
                <a16:creationId xmlns:a16="http://schemas.microsoft.com/office/drawing/2014/main" id="{9E4742EA-7EAF-4A99-BF38-637D4E4EE0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64"/>
          <a:stretch/>
        </p:blipFill>
        <p:spPr bwMode="auto">
          <a:xfrm>
            <a:off x="5737193" y="3732932"/>
            <a:ext cx="4924324" cy="255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3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1097280" y="865"/>
            <a:ext cx="10058400" cy="802640"/>
          </a:xfrm>
        </p:spPr>
        <p:txBody>
          <a:bodyPr/>
          <a:lstStyle/>
          <a:p>
            <a:r>
              <a:rPr lang="en-US" dirty="0"/>
              <a:t>Core curriculum: </a:t>
            </a:r>
            <a:r>
              <a:rPr lang="en-US" dirty="0" err="1"/>
              <a:t>Maths</a:t>
            </a:r>
            <a:r>
              <a:rPr lang="en-US" dirty="0"/>
              <a:t>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3820225998"/>
              </p:ext>
            </p:extLst>
          </p:nvPr>
        </p:nvGraphicFramePr>
        <p:xfrm>
          <a:off x="677334" y="668263"/>
          <a:ext cx="10837332" cy="5635909"/>
        </p:xfrm>
        <a:graphic>
          <a:graphicData uri="http://schemas.openxmlformats.org/drawingml/2006/table">
            <a:tbl>
              <a:tblPr firstRow="1" bandRow="1">
                <a:tableStyleId>{5C22544A-7EE6-4342-B048-85BDC9FD1C3A}</a:tableStyleId>
              </a:tblPr>
              <a:tblGrid>
                <a:gridCol w="2172870">
                  <a:extLst>
                    <a:ext uri="{9D8B030D-6E8A-4147-A177-3AD203B41FA5}">
                      <a16:colId xmlns:a16="http://schemas.microsoft.com/office/drawing/2014/main" val="1621773337"/>
                    </a:ext>
                  </a:extLst>
                </a:gridCol>
                <a:gridCol w="4143983">
                  <a:extLst>
                    <a:ext uri="{9D8B030D-6E8A-4147-A177-3AD203B41FA5}">
                      <a16:colId xmlns:a16="http://schemas.microsoft.com/office/drawing/2014/main" val="2384933802"/>
                    </a:ext>
                  </a:extLst>
                </a:gridCol>
                <a:gridCol w="4520479">
                  <a:extLst>
                    <a:ext uri="{9D8B030D-6E8A-4147-A177-3AD203B41FA5}">
                      <a16:colId xmlns:a16="http://schemas.microsoft.com/office/drawing/2014/main" val="3673540198"/>
                    </a:ext>
                  </a:extLst>
                </a:gridCol>
              </a:tblGrid>
              <a:tr h="397623">
                <a:tc>
                  <a:txBody>
                    <a:bodyPr/>
                    <a:lstStyle/>
                    <a:p>
                      <a:pPr algn="ctr"/>
                      <a:r>
                        <a:rPr lang="en-US" dirty="0" err="1"/>
                        <a:t>Maths</a:t>
                      </a:r>
                      <a:endParaRPr lang="en-US" dirty="0"/>
                    </a:p>
                  </a:txBody>
                  <a:tcPr marL="74750" marR="74750"/>
                </a:tc>
                <a:tc>
                  <a:txBody>
                    <a:bodyPr/>
                    <a:lstStyle/>
                    <a:p>
                      <a:pPr algn="ctr"/>
                      <a:r>
                        <a:rPr lang="en-US" dirty="0"/>
                        <a:t>Year 3</a:t>
                      </a:r>
                    </a:p>
                  </a:txBody>
                  <a:tcPr marL="74750" marR="74750"/>
                </a:tc>
                <a:tc>
                  <a:txBody>
                    <a:bodyPr/>
                    <a:lstStyle/>
                    <a:p>
                      <a:pPr algn="ctr"/>
                      <a:r>
                        <a:rPr lang="en-US"/>
                        <a:t>Year 4</a:t>
                      </a:r>
                      <a:endParaRPr lang="en-US" dirty="0"/>
                    </a:p>
                  </a:txBody>
                  <a:tcPr marL="74750" marR="74750"/>
                </a:tc>
                <a:extLst>
                  <a:ext uri="{0D108BD9-81ED-4DB2-BD59-A6C34878D82A}">
                    <a16:rowId xmlns:a16="http://schemas.microsoft.com/office/drawing/2014/main" val="2468464382"/>
                  </a:ext>
                </a:extLst>
              </a:tr>
              <a:tr h="422446">
                <a:tc>
                  <a:txBody>
                    <a:bodyPr/>
                    <a:lstStyle/>
                    <a:p>
                      <a:r>
                        <a:rPr lang="en-US" dirty="0"/>
                        <a:t>Teaching of </a:t>
                      </a:r>
                      <a:r>
                        <a:rPr lang="en-US" dirty="0" err="1"/>
                        <a:t>maths</a:t>
                      </a:r>
                      <a:endParaRPr lang="en-US" dirty="0"/>
                    </a:p>
                  </a:txBody>
                  <a:tcPr marL="74750" marR="74750"/>
                </a:tc>
                <a:tc gridSpan="2">
                  <a:txBody>
                    <a:bodyPr/>
                    <a:lstStyle/>
                    <a:p>
                      <a:pPr algn="ctr"/>
                      <a:r>
                        <a:rPr lang="en-US" dirty="0"/>
                        <a:t>Two mixed ability year group class.</a:t>
                      </a:r>
                    </a:p>
                  </a:txBody>
                  <a:tcPr marL="74750" marR="74750"/>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marL="74750" marR="74750"/>
                </a:tc>
                <a:extLst>
                  <a:ext uri="{0D108BD9-81ED-4DB2-BD59-A6C34878D82A}">
                    <a16:rowId xmlns:a16="http://schemas.microsoft.com/office/drawing/2014/main" val="2838658131"/>
                  </a:ext>
                </a:extLst>
              </a:tr>
              <a:tr h="1822312">
                <a:tc>
                  <a:txBody>
                    <a:bodyPr/>
                    <a:lstStyle/>
                    <a:p>
                      <a:r>
                        <a:rPr lang="en-US" dirty="0"/>
                        <a:t>Times Tables</a:t>
                      </a:r>
                    </a:p>
                  </a:txBody>
                  <a:tcPr marL="74750" marR="74750"/>
                </a:tc>
                <a:tc>
                  <a:txBody>
                    <a:bodyPr/>
                    <a:lstStyle/>
                    <a:p>
                      <a:r>
                        <a:rPr lang="en-US" dirty="0"/>
                        <a:t>Children will know the 2, 3, 5 and 10 times tables from Year 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Year 3, they will learn the 4, 8 and 11 times tables and how to count in multiples of 50 and 100.</a:t>
                      </a:r>
                      <a:r>
                        <a:rPr lang="en-US" dirty="0">
                          <a:highlight>
                            <a:srgbClr val="FFFF00"/>
                          </a:highlight>
                        </a:rPr>
                        <a:t> </a:t>
                      </a:r>
                      <a:endParaRPr lang="en-US" dirty="0"/>
                    </a:p>
                  </a:txBody>
                  <a:tcPr marL="74750" marR="747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to revise the 2, 3, 4, 5, 8 and 10 times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Year 4, children will learn the 6, 7, 9 and 12 times tables and how to count in multiples of 25 and 1000.</a:t>
                      </a:r>
                      <a:endParaRPr lang="en-US" dirty="0">
                        <a:highlight>
                          <a:srgbClr val="FFFF00"/>
                        </a:highlight>
                      </a:endParaRPr>
                    </a:p>
                  </a:txBody>
                  <a:tcPr marL="74750" marR="74750"/>
                </a:tc>
                <a:extLst>
                  <a:ext uri="{0D108BD9-81ED-4DB2-BD59-A6C34878D82A}">
                    <a16:rowId xmlns:a16="http://schemas.microsoft.com/office/drawing/2014/main" val="3239770150"/>
                  </a:ext>
                </a:extLst>
              </a:tr>
              <a:tr h="463688">
                <a:tc>
                  <a:txBody>
                    <a:bodyPr/>
                    <a:lstStyle/>
                    <a:p>
                      <a:endParaRPr lang="en-US" dirty="0"/>
                    </a:p>
                  </a:txBody>
                  <a:tcPr marL="74750" marR="7475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Times Table </a:t>
                      </a:r>
                      <a:r>
                        <a:rPr kumimoji="0" lang="en-US" sz="1800" b="0" i="0" u="none" strike="noStrike" kern="1200" cap="none" spc="0" normalizeH="0" baseline="0" noProof="0" dirty="0" err="1">
                          <a:ln>
                            <a:noFill/>
                          </a:ln>
                          <a:solidFill>
                            <a:prstClr val="black"/>
                          </a:solidFill>
                          <a:effectLst/>
                          <a:uLnTx/>
                          <a:uFillTx/>
                          <a:latin typeface="+mn-lt"/>
                          <a:ea typeface="+mn-ea"/>
                          <a:cs typeface="+mn-cs"/>
                        </a:rPr>
                        <a:t>Rockstars</a:t>
                      </a:r>
                      <a:r>
                        <a:rPr kumimoji="0" lang="en-US" sz="1800" b="0" i="0" u="none" strike="noStrike" kern="1200" cap="none" spc="0" normalizeH="0" baseline="0" noProof="0" dirty="0">
                          <a:ln>
                            <a:noFill/>
                          </a:ln>
                          <a:solidFill>
                            <a:prstClr val="black"/>
                          </a:solidFill>
                          <a:effectLst/>
                          <a:uLnTx/>
                          <a:uFillTx/>
                          <a:latin typeface="+mn-lt"/>
                          <a:ea typeface="+mn-ea"/>
                          <a:cs typeface="+mn-cs"/>
                        </a:rPr>
                        <a:t> will be rolled out across the phase.  </a:t>
                      </a:r>
                    </a:p>
                  </a:txBody>
                  <a:tcPr marL="74750" marR="7475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marL="74750" marR="74750"/>
                </a:tc>
                <a:extLst>
                  <a:ext uri="{0D108BD9-81ED-4DB2-BD59-A6C34878D82A}">
                    <a16:rowId xmlns:a16="http://schemas.microsoft.com/office/drawing/2014/main" val="1643119685"/>
                  </a:ext>
                </a:extLst>
              </a:tr>
              <a:tr h="1374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facts that they need to know</a:t>
                      </a:r>
                    </a:p>
                    <a:p>
                      <a:endParaRPr lang="en-US" dirty="0"/>
                    </a:p>
                  </a:txBody>
                  <a:tcPr marL="74750" marR="7475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Recognise the place value of each digit in a three-digit number (hundreds, tens, 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Compare and order numbers up to 1000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Addition and subtraction up to three digits using the column method</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74750" marR="7475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Count backwards through zero to include negative numbers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Recognise the place value of each digit in a four-digit number (thousands, hundreds, tens, and ones)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Order and compare numbers beyond 1000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Round any number to the nearest 10, 100 or 1000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Addition and subtraction up to four digits using the column method</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74750" marR="74750"/>
                </a:tc>
                <a:extLst>
                  <a:ext uri="{0D108BD9-81ED-4DB2-BD59-A6C34878D82A}">
                    <a16:rowId xmlns:a16="http://schemas.microsoft.com/office/drawing/2014/main" val="3102888582"/>
                  </a:ext>
                </a:extLst>
              </a:tr>
            </a:tbl>
          </a:graphicData>
        </a:graphic>
      </p:graphicFrame>
    </p:spTree>
    <p:extLst>
      <p:ext uri="{BB962C8B-B14F-4D97-AF65-F5344CB8AC3E}">
        <p14:creationId xmlns:p14="http://schemas.microsoft.com/office/powerpoint/2010/main" val="139746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A340-A69D-4DD1-AE52-4F863D19B40A}"/>
              </a:ext>
            </a:extLst>
          </p:cNvPr>
          <p:cNvSpPr>
            <a:spLocks noGrp="1"/>
          </p:cNvSpPr>
          <p:nvPr>
            <p:ph type="title"/>
          </p:nvPr>
        </p:nvSpPr>
        <p:spPr>
          <a:xfrm>
            <a:off x="1107008" y="831352"/>
            <a:ext cx="10058400" cy="702303"/>
          </a:xfrm>
        </p:spPr>
        <p:txBody>
          <a:bodyPr>
            <a:normAutofit fontScale="90000"/>
          </a:bodyPr>
          <a:lstStyle/>
          <a:p>
            <a:r>
              <a:rPr lang="en-US" dirty="0"/>
              <a:t>Other significant dates/events</a:t>
            </a:r>
          </a:p>
        </p:txBody>
      </p:sp>
      <p:sp>
        <p:nvSpPr>
          <p:cNvPr id="5" name="Content Placeholder 4">
            <a:extLst>
              <a:ext uri="{FF2B5EF4-FFF2-40B4-BE49-F238E27FC236}">
                <a16:creationId xmlns:a16="http://schemas.microsoft.com/office/drawing/2014/main" id="{59AFDCDA-734B-41C1-B8A0-59681491A619}"/>
              </a:ext>
            </a:extLst>
          </p:cNvPr>
          <p:cNvSpPr>
            <a:spLocks noGrp="1"/>
          </p:cNvSpPr>
          <p:nvPr>
            <p:ph idx="1"/>
          </p:nvPr>
        </p:nvSpPr>
        <p:spPr>
          <a:xfrm>
            <a:off x="1097280" y="1838528"/>
            <a:ext cx="10058400" cy="4030566"/>
          </a:xfrm>
          <a:solidFill>
            <a:schemeClr val="bg1"/>
          </a:solidFill>
        </p:spPr>
        <p:txBody>
          <a:bodyPr/>
          <a:lstStyle/>
          <a:p>
            <a:r>
              <a:rPr lang="en-GB" b="1" u="sng" dirty="0"/>
              <a:t>Year 4 Multiplication Test</a:t>
            </a:r>
          </a:p>
          <a:p>
            <a:pPr>
              <a:buFont typeface="Wingdings" panose="05000000000000000000" pitchFamily="2" charset="2"/>
              <a:buChar char="§"/>
            </a:pPr>
            <a:r>
              <a:rPr lang="en-GB" dirty="0"/>
              <a:t> All Year 4 children complete the test</a:t>
            </a:r>
          </a:p>
          <a:p>
            <a:pPr>
              <a:buFont typeface="Wingdings" panose="05000000000000000000" pitchFamily="2" charset="2"/>
              <a:buChar char="§"/>
            </a:pPr>
            <a:r>
              <a:rPr lang="en-GB" dirty="0"/>
              <a:t> The test takes place during term 6 (beginning/mid June)</a:t>
            </a:r>
          </a:p>
          <a:p>
            <a:pPr>
              <a:buFont typeface="Wingdings" panose="05000000000000000000" pitchFamily="2" charset="2"/>
              <a:buChar char="§"/>
            </a:pPr>
            <a:r>
              <a:rPr lang="en-GB" dirty="0"/>
              <a:t>The test’s purpose is to see if children can fluently recall tables up to 12.</a:t>
            </a:r>
          </a:p>
          <a:p>
            <a:pPr marL="0" indent="0">
              <a:buNone/>
            </a:pPr>
            <a:endParaRPr lang="en-GB" sz="100" dirty="0"/>
          </a:p>
          <a:p>
            <a:pPr marL="0" indent="0">
              <a:buNone/>
            </a:pPr>
            <a:r>
              <a:rPr lang="en-GB" dirty="0"/>
              <a:t>What the test involves:</a:t>
            </a:r>
          </a:p>
          <a:p>
            <a:pPr>
              <a:buFont typeface="Wingdings" panose="05000000000000000000" pitchFamily="2" charset="2"/>
              <a:buChar char="§"/>
            </a:pPr>
            <a:r>
              <a:rPr lang="en-GB" dirty="0"/>
              <a:t> Judges children’s ability to recall 25 times table facts.</a:t>
            </a:r>
          </a:p>
          <a:p>
            <a:pPr>
              <a:buFont typeface="Wingdings" panose="05000000000000000000" pitchFamily="2" charset="2"/>
              <a:buChar char="§"/>
            </a:pPr>
            <a:r>
              <a:rPr lang="en-GB" dirty="0"/>
              <a:t> They are given 6 seconds to answer each question (the test should take no longer than 5 minutes)</a:t>
            </a:r>
          </a:p>
          <a:p>
            <a:pPr marL="0" indent="0">
              <a:buNone/>
            </a:pPr>
            <a:endParaRPr lang="en-GB" dirty="0"/>
          </a:p>
        </p:txBody>
      </p:sp>
      <p:sp>
        <p:nvSpPr>
          <p:cNvPr id="3" name="Rectangle 2">
            <a:extLst>
              <a:ext uri="{FF2B5EF4-FFF2-40B4-BE49-F238E27FC236}">
                <a16:creationId xmlns:a16="http://schemas.microsoft.com/office/drawing/2014/main" id="{6CFE88EF-B473-492A-A382-90C1103477FC}"/>
              </a:ext>
            </a:extLst>
          </p:cNvPr>
          <p:cNvSpPr/>
          <p:nvPr/>
        </p:nvSpPr>
        <p:spPr>
          <a:xfrm>
            <a:off x="282103" y="5654302"/>
            <a:ext cx="11459182" cy="646331"/>
          </a:xfrm>
          <a:prstGeom prst="rect">
            <a:avLst/>
          </a:prstGeom>
        </p:spPr>
        <p:txBody>
          <a:bodyPr wrap="square">
            <a:spAutoFit/>
          </a:bodyPr>
          <a:lstStyle/>
          <a:p>
            <a:r>
              <a:rPr lang="en-GB" dirty="0"/>
              <a:t>For more information on the multiplication tables check: </a:t>
            </a:r>
            <a:r>
              <a:rPr lang="en-GB" dirty="0">
                <a:hlinkClick r:id="rId3"/>
              </a:rPr>
              <a:t>https://www.gov.uk/government/publications/multiplication-tables-check-information-for-parents/multiplication-tables-check-information-for-parents-text-version--2</a:t>
            </a:r>
            <a:endParaRPr lang="en-GB" dirty="0"/>
          </a:p>
        </p:txBody>
      </p:sp>
    </p:spTree>
    <p:extLst>
      <p:ext uri="{BB962C8B-B14F-4D97-AF65-F5344CB8AC3E}">
        <p14:creationId xmlns:p14="http://schemas.microsoft.com/office/powerpoint/2010/main" val="240827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A340-A69D-4DD1-AE52-4F863D19B40A}"/>
              </a:ext>
            </a:extLst>
          </p:cNvPr>
          <p:cNvSpPr>
            <a:spLocks noGrp="1"/>
          </p:cNvSpPr>
          <p:nvPr>
            <p:ph type="title"/>
          </p:nvPr>
        </p:nvSpPr>
        <p:spPr>
          <a:xfrm>
            <a:off x="1097280" y="772989"/>
            <a:ext cx="10058400" cy="702303"/>
          </a:xfrm>
        </p:spPr>
        <p:txBody>
          <a:bodyPr>
            <a:normAutofit fontScale="90000"/>
          </a:bodyPr>
          <a:lstStyle/>
          <a:p>
            <a:r>
              <a:rPr lang="en-US" dirty="0"/>
              <a:t>Year 4 Multiplication Tables Check info</a:t>
            </a:r>
          </a:p>
        </p:txBody>
      </p:sp>
      <p:sp>
        <p:nvSpPr>
          <p:cNvPr id="3" name="Rectangle 2">
            <a:extLst>
              <a:ext uri="{FF2B5EF4-FFF2-40B4-BE49-F238E27FC236}">
                <a16:creationId xmlns:a16="http://schemas.microsoft.com/office/drawing/2014/main" id="{6CFE88EF-B473-492A-A382-90C1103477FC}"/>
              </a:ext>
            </a:extLst>
          </p:cNvPr>
          <p:cNvSpPr/>
          <p:nvPr/>
        </p:nvSpPr>
        <p:spPr>
          <a:xfrm>
            <a:off x="282103" y="5654302"/>
            <a:ext cx="11459182" cy="646331"/>
          </a:xfrm>
          <a:prstGeom prst="rect">
            <a:avLst/>
          </a:prstGeom>
        </p:spPr>
        <p:txBody>
          <a:bodyPr wrap="square">
            <a:spAutoFit/>
          </a:bodyPr>
          <a:lstStyle/>
          <a:p>
            <a:r>
              <a:rPr lang="en-GB" dirty="0"/>
              <a:t>For more information on the multiplication tables check: </a:t>
            </a:r>
            <a:r>
              <a:rPr lang="en-GB" dirty="0">
                <a:hlinkClick r:id="rId2"/>
              </a:rPr>
              <a:t>https://www.gov.uk/government/publications/multiplication-tables-check-information-for-parents/multiplication-tables-check-information-for-parents-text-version--2</a:t>
            </a:r>
            <a:endParaRPr lang="en-GB" dirty="0"/>
          </a:p>
        </p:txBody>
      </p:sp>
      <p:pic>
        <p:nvPicPr>
          <p:cNvPr id="6" name="Content Placeholder 5">
            <a:extLst>
              <a:ext uri="{FF2B5EF4-FFF2-40B4-BE49-F238E27FC236}">
                <a16:creationId xmlns:a16="http://schemas.microsoft.com/office/drawing/2014/main" id="{61EC566A-BC5C-4CED-A595-FE105A6EC6F7}"/>
              </a:ext>
            </a:extLst>
          </p:cNvPr>
          <p:cNvPicPr>
            <a:picLocks noGrp="1" noChangeAspect="1"/>
          </p:cNvPicPr>
          <p:nvPr>
            <p:ph idx="1"/>
          </p:nvPr>
        </p:nvPicPr>
        <p:blipFill>
          <a:blip r:embed="rId3"/>
          <a:stretch>
            <a:fillRect/>
          </a:stretch>
        </p:blipFill>
        <p:spPr>
          <a:xfrm>
            <a:off x="2881333" y="2762656"/>
            <a:ext cx="6490294" cy="2581775"/>
          </a:xfrm>
          <a:prstGeom prst="rect">
            <a:avLst/>
          </a:prstGeom>
        </p:spPr>
      </p:pic>
      <p:sp>
        <p:nvSpPr>
          <p:cNvPr id="7" name="Content Placeholder 4">
            <a:extLst>
              <a:ext uri="{FF2B5EF4-FFF2-40B4-BE49-F238E27FC236}">
                <a16:creationId xmlns:a16="http://schemas.microsoft.com/office/drawing/2014/main" id="{56884164-0908-48ED-BFB8-794512CD382D}"/>
              </a:ext>
            </a:extLst>
          </p:cNvPr>
          <p:cNvSpPr txBox="1">
            <a:spLocks/>
          </p:cNvSpPr>
          <p:nvPr/>
        </p:nvSpPr>
        <p:spPr>
          <a:xfrm>
            <a:off x="1170562" y="1819071"/>
            <a:ext cx="10058400" cy="1021404"/>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dirty="0"/>
              <a:t>Supporting your child:</a:t>
            </a:r>
          </a:p>
          <a:p>
            <a:pPr>
              <a:buFont typeface="Wingdings" panose="05000000000000000000" pitchFamily="2" charset="2"/>
              <a:buChar char="§"/>
            </a:pPr>
            <a:r>
              <a:rPr lang="en-GB" dirty="0"/>
              <a:t> Regular times tables practise!</a:t>
            </a:r>
          </a:p>
        </p:txBody>
      </p:sp>
    </p:spTree>
    <p:extLst>
      <p:ext uri="{BB962C8B-B14F-4D97-AF65-F5344CB8AC3E}">
        <p14:creationId xmlns:p14="http://schemas.microsoft.com/office/powerpoint/2010/main" val="379355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5F22-A046-4D2F-8EAD-466D7F7FD0D7}"/>
              </a:ext>
            </a:extLst>
          </p:cNvPr>
          <p:cNvSpPr>
            <a:spLocks noGrp="1"/>
          </p:cNvSpPr>
          <p:nvPr>
            <p:ph type="title"/>
          </p:nvPr>
        </p:nvSpPr>
        <p:spPr/>
        <p:txBody>
          <a:bodyPr/>
          <a:lstStyle/>
          <a:p>
            <a:r>
              <a:rPr lang="en-US" dirty="0"/>
              <a:t>PE</a:t>
            </a:r>
          </a:p>
        </p:txBody>
      </p:sp>
      <p:graphicFrame>
        <p:nvGraphicFramePr>
          <p:cNvPr id="4" name="Content Placeholder 3">
            <a:extLst>
              <a:ext uri="{FF2B5EF4-FFF2-40B4-BE49-F238E27FC236}">
                <a16:creationId xmlns:a16="http://schemas.microsoft.com/office/drawing/2014/main" id="{06F23B8C-C0E0-4426-91CF-0EBE14F9E927}"/>
              </a:ext>
            </a:extLst>
          </p:cNvPr>
          <p:cNvGraphicFramePr>
            <a:graphicFrameLocks noGrp="1"/>
          </p:cNvGraphicFramePr>
          <p:nvPr>
            <p:ph idx="1"/>
            <p:extLst>
              <p:ext uri="{D42A27DB-BD31-4B8C-83A1-F6EECF244321}">
                <p14:modId xmlns:p14="http://schemas.microsoft.com/office/powerpoint/2010/main" val="851087532"/>
              </p:ext>
            </p:extLst>
          </p:nvPr>
        </p:nvGraphicFramePr>
        <p:xfrm>
          <a:off x="1097280" y="1900905"/>
          <a:ext cx="4318000" cy="3092302"/>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1183868141"/>
                    </a:ext>
                  </a:extLst>
                </a:gridCol>
                <a:gridCol w="3119120">
                  <a:extLst>
                    <a:ext uri="{9D8B030D-6E8A-4147-A177-3AD203B41FA5}">
                      <a16:colId xmlns:a16="http://schemas.microsoft.com/office/drawing/2014/main" val="2900776823"/>
                    </a:ext>
                  </a:extLst>
                </a:gridCol>
              </a:tblGrid>
              <a:tr h="440542">
                <a:tc>
                  <a:txBody>
                    <a:bodyPr/>
                    <a:lstStyle/>
                    <a:p>
                      <a:endParaRPr lang="en-US" dirty="0"/>
                    </a:p>
                  </a:txBody>
                  <a:tcPr marL="74750" marR="74750"/>
                </a:tc>
                <a:tc>
                  <a:txBody>
                    <a:bodyPr/>
                    <a:lstStyle/>
                    <a:p>
                      <a:pPr algn="ctr"/>
                      <a:r>
                        <a:rPr lang="en-US" dirty="0"/>
                        <a:t>Tiger, Wolf and Koala</a:t>
                      </a:r>
                    </a:p>
                  </a:txBody>
                  <a:tcPr marL="74750" marR="74750"/>
                </a:tc>
                <a:extLst>
                  <a:ext uri="{0D108BD9-81ED-4DB2-BD59-A6C34878D82A}">
                    <a16:rowId xmlns:a16="http://schemas.microsoft.com/office/drawing/2014/main" val="217646806"/>
                  </a:ext>
                </a:extLst>
              </a:tr>
              <a:tr h="1381999">
                <a:tc>
                  <a:txBody>
                    <a:bodyPr/>
                    <a:lstStyle/>
                    <a:p>
                      <a:r>
                        <a:rPr lang="en-US" dirty="0"/>
                        <a:t>PE</a:t>
                      </a:r>
                    </a:p>
                  </a:txBody>
                  <a:tcPr marL="74750" marR="74750"/>
                </a:tc>
                <a:tc>
                  <a:txBody>
                    <a:bodyPr/>
                    <a:lstStyle/>
                    <a:p>
                      <a:r>
                        <a:rPr lang="en-US" baseline="0" dirty="0"/>
                        <a:t>All classes will have another PE session during the week – </a:t>
                      </a:r>
                      <a:r>
                        <a:rPr lang="en-US" baseline="0" dirty="0">
                          <a:solidFill>
                            <a:srgbClr val="FF0000"/>
                          </a:solidFill>
                        </a:rPr>
                        <a:t>days to be confirmed at the start of Term 1.</a:t>
                      </a:r>
                    </a:p>
                    <a:p>
                      <a:endParaRPr lang="en-US" dirty="0"/>
                    </a:p>
                  </a:txBody>
                  <a:tcPr marL="74750" marR="74750"/>
                </a:tc>
                <a:extLst>
                  <a:ext uri="{0D108BD9-81ED-4DB2-BD59-A6C34878D82A}">
                    <a16:rowId xmlns:a16="http://schemas.microsoft.com/office/drawing/2014/main" val="3011728212"/>
                  </a:ext>
                </a:extLst>
              </a:tr>
              <a:tr h="1122874">
                <a:tc>
                  <a:txBody>
                    <a:bodyPr/>
                    <a:lstStyle/>
                    <a:p>
                      <a:r>
                        <a:rPr lang="en-US" dirty="0"/>
                        <a:t>Swimming</a:t>
                      </a:r>
                    </a:p>
                  </a:txBody>
                  <a:tcPr marL="74750" marR="74750"/>
                </a:tc>
                <a:tc>
                  <a:txBody>
                    <a:bodyPr/>
                    <a:lstStyle/>
                    <a:p>
                      <a:r>
                        <a:rPr lang="en-US" b="0" u="none" baseline="0" dirty="0"/>
                        <a:t>Each class will swim on a different day of the week in term 1, 5 and 6.</a:t>
                      </a:r>
                    </a:p>
                    <a:p>
                      <a:r>
                        <a:rPr lang="en-US" b="0" u="none" baseline="0" dirty="0">
                          <a:solidFill>
                            <a:schemeClr val="accent2"/>
                          </a:solidFill>
                        </a:rPr>
                        <a:t>(Info on next slide)</a:t>
                      </a:r>
                    </a:p>
                  </a:txBody>
                  <a:tcPr marL="74750" marR="74750"/>
                </a:tc>
                <a:extLst>
                  <a:ext uri="{0D108BD9-81ED-4DB2-BD59-A6C34878D82A}">
                    <a16:rowId xmlns:a16="http://schemas.microsoft.com/office/drawing/2014/main" val="1527072476"/>
                  </a:ext>
                </a:extLst>
              </a:tr>
            </a:tbl>
          </a:graphicData>
        </a:graphic>
      </p:graphicFrame>
      <p:sp>
        <p:nvSpPr>
          <p:cNvPr id="6" name="TextBox 5">
            <a:extLst>
              <a:ext uri="{FF2B5EF4-FFF2-40B4-BE49-F238E27FC236}">
                <a16:creationId xmlns:a16="http://schemas.microsoft.com/office/drawing/2014/main" id="{9ECF532E-FA62-4E4A-A4E1-9860617C11B1}"/>
              </a:ext>
            </a:extLst>
          </p:cNvPr>
          <p:cNvSpPr txBox="1"/>
          <p:nvPr/>
        </p:nvSpPr>
        <p:spPr>
          <a:xfrm>
            <a:off x="5897882" y="1778000"/>
            <a:ext cx="5823904" cy="3816429"/>
          </a:xfrm>
          <a:prstGeom prst="rect">
            <a:avLst/>
          </a:prstGeom>
          <a:noFill/>
        </p:spPr>
        <p:txBody>
          <a:bodyPr wrap="square" rtlCol="0">
            <a:spAutoFit/>
          </a:bodyPr>
          <a:lstStyle/>
          <a:p>
            <a:r>
              <a:rPr lang="en-US" b="1" u="sng" dirty="0"/>
              <a:t>Mandatory PE kit:</a:t>
            </a:r>
          </a:p>
          <a:p>
            <a:pPr marL="285750" indent="-285750">
              <a:buFont typeface="Arial" panose="020B0604020202020204" pitchFamily="34" charset="0"/>
              <a:buChar char="•"/>
            </a:pPr>
            <a:r>
              <a:rPr lang="en-US" dirty="0"/>
              <a:t>Black </a:t>
            </a:r>
            <a:r>
              <a:rPr lang="en-US" dirty="0" err="1"/>
              <a:t>plimsolls</a:t>
            </a:r>
            <a:r>
              <a:rPr lang="en-US" dirty="0"/>
              <a:t>/sensible trainers </a:t>
            </a:r>
          </a:p>
          <a:p>
            <a:pPr marL="285750" indent="-285750">
              <a:buFont typeface="Arial" panose="020B0604020202020204" pitchFamily="34" charset="0"/>
              <a:buChar char="•"/>
            </a:pPr>
            <a:r>
              <a:rPr lang="en-US" dirty="0"/>
              <a:t>Plain black shorts</a:t>
            </a:r>
          </a:p>
          <a:p>
            <a:pPr marL="285750" indent="-285750">
              <a:buFont typeface="Arial" panose="020B0604020202020204" pitchFamily="34" charset="0"/>
              <a:buChar char="•"/>
            </a:pPr>
            <a:r>
              <a:rPr lang="en-US" dirty="0"/>
              <a:t>T-shirt in house </a:t>
            </a:r>
            <a:r>
              <a:rPr lang="en-US" dirty="0" err="1"/>
              <a:t>colour</a:t>
            </a:r>
            <a:r>
              <a:rPr lang="en-US" dirty="0"/>
              <a:t> – house </a:t>
            </a:r>
            <a:r>
              <a:rPr lang="en-US" dirty="0" err="1"/>
              <a:t>colour</a:t>
            </a:r>
            <a:r>
              <a:rPr lang="en-US" dirty="0"/>
              <a:t> PE tops with the school logo on are available to purchase on the uniform website or a </a:t>
            </a:r>
            <a:r>
              <a:rPr lang="en-US" b="1" u="sng" dirty="0"/>
              <a:t>plain </a:t>
            </a:r>
            <a:r>
              <a:rPr lang="en-US" dirty="0"/>
              <a:t>shop brought one is acceptable; this means </a:t>
            </a:r>
            <a:r>
              <a:rPr lang="en-US" b="1" u="sng" dirty="0"/>
              <a:t>no logos or brands </a:t>
            </a:r>
            <a:r>
              <a:rPr lang="en-US" dirty="0"/>
              <a:t>written across the t-shirt.</a:t>
            </a:r>
          </a:p>
          <a:p>
            <a:endParaRPr lang="en-US" sz="800" dirty="0"/>
          </a:p>
          <a:p>
            <a:r>
              <a:rPr lang="en-US" dirty="0">
                <a:solidFill>
                  <a:srgbClr val="FF0000"/>
                </a:solidFill>
              </a:rPr>
              <a:t>PE is not a fashion show - own clothes and football kits are not PE clothing.</a:t>
            </a:r>
          </a:p>
          <a:p>
            <a:r>
              <a:rPr lang="en-US" dirty="0">
                <a:solidFill>
                  <a:srgbClr val="FF0000"/>
                </a:solidFill>
              </a:rPr>
              <a:t>If your child wears clothes that are not within the PE kit uniform policy, you will be phoned and asked to bring in appropriate PE clothing.</a:t>
            </a:r>
            <a:br>
              <a:rPr lang="en-US" dirty="0"/>
            </a:br>
            <a:endParaRPr lang="en-US" dirty="0"/>
          </a:p>
        </p:txBody>
      </p:sp>
      <p:sp>
        <p:nvSpPr>
          <p:cNvPr id="7" name="Rectangle 6">
            <a:extLst>
              <a:ext uri="{FF2B5EF4-FFF2-40B4-BE49-F238E27FC236}">
                <a16:creationId xmlns:a16="http://schemas.microsoft.com/office/drawing/2014/main" id="{4E633EFD-C038-406E-A439-669439A4AD31}"/>
              </a:ext>
            </a:extLst>
          </p:cNvPr>
          <p:cNvSpPr/>
          <p:nvPr/>
        </p:nvSpPr>
        <p:spPr>
          <a:xfrm>
            <a:off x="5897882" y="5228709"/>
            <a:ext cx="5257798" cy="1200329"/>
          </a:xfrm>
          <a:prstGeom prst="rect">
            <a:avLst/>
          </a:prstGeom>
        </p:spPr>
        <p:txBody>
          <a:bodyPr wrap="square">
            <a:spAutoFit/>
          </a:bodyPr>
          <a:lstStyle/>
          <a:p>
            <a:r>
              <a:rPr lang="en-US" b="1" u="sng" dirty="0"/>
              <a:t>Optional Extras</a:t>
            </a:r>
            <a:br>
              <a:rPr lang="en-US" dirty="0"/>
            </a:br>
            <a:r>
              <a:rPr lang="en-US" dirty="0"/>
              <a:t>• </a:t>
            </a:r>
            <a:r>
              <a:rPr lang="en-US" b="1" dirty="0"/>
              <a:t>Plain</a:t>
            </a:r>
            <a:r>
              <a:rPr lang="en-US" dirty="0"/>
              <a:t> black tracksuit (optional for outdoor PE sessions in cold weather)</a:t>
            </a:r>
            <a:br>
              <a:rPr lang="en-US" dirty="0"/>
            </a:br>
            <a:r>
              <a:rPr lang="en-US" dirty="0"/>
              <a:t>•</a:t>
            </a:r>
            <a:r>
              <a:rPr lang="en-US" b="1" dirty="0"/>
              <a:t> Plain </a:t>
            </a:r>
            <a:r>
              <a:rPr lang="en-US" dirty="0"/>
              <a:t>black zip-up jacket</a:t>
            </a:r>
          </a:p>
        </p:txBody>
      </p:sp>
      <p:sp>
        <p:nvSpPr>
          <p:cNvPr id="3" name="Rectangle 2">
            <a:extLst>
              <a:ext uri="{FF2B5EF4-FFF2-40B4-BE49-F238E27FC236}">
                <a16:creationId xmlns:a16="http://schemas.microsoft.com/office/drawing/2014/main" id="{DEDB53F1-6DFF-436B-A436-34FF2A0307C0}"/>
              </a:ext>
            </a:extLst>
          </p:cNvPr>
          <p:cNvSpPr/>
          <p:nvPr/>
        </p:nvSpPr>
        <p:spPr>
          <a:xfrm>
            <a:off x="1656080" y="5315958"/>
            <a:ext cx="3116580" cy="923330"/>
          </a:xfrm>
          <a:prstGeom prst="rect">
            <a:avLst/>
          </a:prstGeom>
          <a:ln>
            <a:solidFill>
              <a:schemeClr val="accent1"/>
            </a:solidFill>
          </a:ln>
        </p:spPr>
        <p:txBody>
          <a:bodyPr wrap="square">
            <a:spAutoFit/>
          </a:bodyPr>
          <a:lstStyle/>
          <a:p>
            <a:pPr algn="ctr"/>
            <a:r>
              <a:rPr lang="en-US" dirty="0"/>
              <a:t>All </a:t>
            </a:r>
            <a:r>
              <a:rPr lang="en-US" dirty="0" err="1"/>
              <a:t>jewellery</a:t>
            </a:r>
            <a:r>
              <a:rPr lang="en-US" dirty="0"/>
              <a:t> removed – children have to remove their own earrings (no tape allowed)</a:t>
            </a:r>
          </a:p>
        </p:txBody>
      </p:sp>
    </p:spTree>
    <p:extLst>
      <p:ext uri="{BB962C8B-B14F-4D97-AF65-F5344CB8AC3E}">
        <p14:creationId xmlns:p14="http://schemas.microsoft.com/office/powerpoint/2010/main" val="189149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943C-50F0-4F96-940F-36158A6F44E5}"/>
              </a:ext>
            </a:extLst>
          </p:cNvPr>
          <p:cNvSpPr>
            <a:spLocks noGrp="1"/>
          </p:cNvSpPr>
          <p:nvPr>
            <p:ph type="title"/>
          </p:nvPr>
        </p:nvSpPr>
        <p:spPr/>
        <p:txBody>
          <a:bodyPr/>
          <a:lstStyle/>
          <a:p>
            <a:r>
              <a:rPr lang="en-US" dirty="0"/>
              <a:t>Swimming in </a:t>
            </a:r>
            <a:r>
              <a:rPr lang="en-US" dirty="0" err="1"/>
              <a:t>Yr</a:t>
            </a:r>
            <a:r>
              <a:rPr lang="en-US" dirty="0"/>
              <a:t> 3/4</a:t>
            </a:r>
          </a:p>
        </p:txBody>
      </p:sp>
      <p:sp>
        <p:nvSpPr>
          <p:cNvPr id="3" name="Content Placeholder 2">
            <a:extLst>
              <a:ext uri="{FF2B5EF4-FFF2-40B4-BE49-F238E27FC236}">
                <a16:creationId xmlns:a16="http://schemas.microsoft.com/office/drawing/2014/main" id="{D430B4FD-5C47-47A9-A2E4-25E6BF9949E5}"/>
              </a:ext>
            </a:extLst>
          </p:cNvPr>
          <p:cNvSpPr>
            <a:spLocks noGrp="1"/>
          </p:cNvSpPr>
          <p:nvPr>
            <p:ph idx="1"/>
          </p:nvPr>
        </p:nvSpPr>
        <p:spPr>
          <a:xfrm>
            <a:off x="1083733" y="1807403"/>
            <a:ext cx="10151714" cy="3880773"/>
          </a:xfrm>
        </p:spPr>
        <p:txBody>
          <a:bodyPr>
            <a:normAutofit/>
          </a:bodyPr>
          <a:lstStyle/>
          <a:p>
            <a:r>
              <a:rPr lang="en-US" sz="2000" b="1" dirty="0"/>
              <a:t>Year 3 and 4 swim in Term 1, 5 and 6 – </a:t>
            </a:r>
            <a:r>
              <a:rPr lang="en-US" sz="2000" b="1" dirty="0">
                <a:solidFill>
                  <a:srgbClr val="FF0000"/>
                </a:solidFill>
              </a:rPr>
              <a:t>we are hoping this will commence in term 1, however, we are currently investigating a leak so this will be confirmed by September.</a:t>
            </a:r>
          </a:p>
          <a:p>
            <a:r>
              <a:rPr lang="en-US" dirty="0"/>
              <a:t>Each class will swim on a different day.  This counts as one of their weekly PE sessions in term 1, 5 and 6.  The class are split into two groups based on their ability/confidence in the water.  This means roughly 15 children are swimming at one time.</a:t>
            </a:r>
          </a:p>
          <a:p>
            <a:r>
              <a:rPr lang="en-US" dirty="0"/>
              <a:t>Lessons are taught by an outside agency who are supported by our own staff.</a:t>
            </a:r>
          </a:p>
          <a:p>
            <a:r>
              <a:rPr lang="en-US" dirty="0"/>
              <a:t>If children are unable to swim due to illness they will require a note from home.</a:t>
            </a:r>
          </a:p>
          <a:p>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9ECF532E-FA62-4E4A-A4E1-9860617C11B1}"/>
              </a:ext>
            </a:extLst>
          </p:cNvPr>
          <p:cNvSpPr txBox="1"/>
          <p:nvPr/>
        </p:nvSpPr>
        <p:spPr>
          <a:xfrm>
            <a:off x="1083733" y="4307305"/>
            <a:ext cx="9081032" cy="2031325"/>
          </a:xfrm>
          <a:prstGeom prst="rect">
            <a:avLst/>
          </a:prstGeom>
          <a:noFill/>
        </p:spPr>
        <p:txBody>
          <a:bodyPr wrap="square" rtlCol="0">
            <a:spAutoFit/>
          </a:bodyPr>
          <a:lstStyle/>
          <a:p>
            <a:r>
              <a:rPr lang="en-US" b="1" u="sng" dirty="0"/>
              <a:t>Swimming kit:</a:t>
            </a:r>
          </a:p>
          <a:p>
            <a:r>
              <a:rPr lang="en-US" dirty="0"/>
              <a:t>•   Swimming costume/trunks (no bikinis allowed)</a:t>
            </a:r>
          </a:p>
          <a:p>
            <a:pPr marL="285750" indent="-285750">
              <a:buFont typeface="Arial" panose="020B0604020202020204" pitchFamily="34" charset="0"/>
              <a:buChar char="•"/>
            </a:pPr>
            <a:r>
              <a:rPr lang="en-US" dirty="0"/>
              <a:t>Towel</a:t>
            </a:r>
          </a:p>
          <a:p>
            <a:pPr marL="285750" indent="-285750">
              <a:buFont typeface="Arial" panose="020B0604020202020204" pitchFamily="34" charset="0"/>
              <a:buChar char="•"/>
            </a:pPr>
            <a:r>
              <a:rPr lang="en-US" dirty="0"/>
              <a:t>Swimming cap – children with hair </a:t>
            </a:r>
            <a:r>
              <a:rPr lang="en-US" b="1" u="sng" dirty="0"/>
              <a:t>shoulder length or longer </a:t>
            </a:r>
            <a:r>
              <a:rPr lang="en-US" dirty="0"/>
              <a:t>must have it tied up with a cap on) </a:t>
            </a:r>
          </a:p>
          <a:p>
            <a:pPr marL="285750" indent="-285750">
              <a:buFont typeface="Arial" panose="020B0604020202020204" pitchFamily="34" charset="0"/>
              <a:buChar char="•"/>
            </a:pPr>
            <a:r>
              <a:rPr lang="en-US" dirty="0"/>
              <a:t>All jewellery removed – children have to remove their own earrings</a:t>
            </a:r>
          </a:p>
          <a:p>
            <a:pPr marL="285750" indent="-285750">
              <a:buFont typeface="Arial" panose="020B0604020202020204" pitchFamily="34" charset="0"/>
              <a:buChar char="•"/>
            </a:pPr>
            <a:r>
              <a:rPr lang="en-US" dirty="0"/>
              <a:t>Goggles are optional</a:t>
            </a:r>
          </a:p>
        </p:txBody>
      </p:sp>
    </p:spTree>
    <p:extLst>
      <p:ext uri="{BB962C8B-B14F-4D97-AF65-F5344CB8AC3E}">
        <p14:creationId xmlns:p14="http://schemas.microsoft.com/office/powerpoint/2010/main" val="24608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6831-0A9C-4C5F-86CF-FEF615F94552}"/>
              </a:ext>
            </a:extLst>
          </p:cNvPr>
          <p:cNvSpPr>
            <a:spLocks noGrp="1"/>
          </p:cNvSpPr>
          <p:nvPr>
            <p:ph type="title"/>
          </p:nvPr>
        </p:nvSpPr>
        <p:spPr/>
        <p:txBody>
          <a:bodyPr/>
          <a:lstStyle/>
          <a:p>
            <a:r>
              <a:rPr lang="en-US" dirty="0"/>
              <a:t>Homework expectations in LKS2</a:t>
            </a:r>
          </a:p>
        </p:txBody>
      </p:sp>
      <p:graphicFrame>
        <p:nvGraphicFramePr>
          <p:cNvPr id="4" name="Content Placeholder 3">
            <a:extLst>
              <a:ext uri="{FF2B5EF4-FFF2-40B4-BE49-F238E27FC236}">
                <a16:creationId xmlns:a16="http://schemas.microsoft.com/office/drawing/2014/main" id="{6ABAD88C-2BDA-4E39-A80B-C88C891F83AC}"/>
              </a:ext>
            </a:extLst>
          </p:cNvPr>
          <p:cNvGraphicFramePr>
            <a:graphicFrameLocks noGrp="1"/>
          </p:cNvGraphicFramePr>
          <p:nvPr>
            <p:ph idx="1"/>
            <p:extLst>
              <p:ext uri="{D42A27DB-BD31-4B8C-83A1-F6EECF244321}">
                <p14:modId xmlns:p14="http://schemas.microsoft.com/office/powerpoint/2010/main" val="3335345337"/>
              </p:ext>
            </p:extLst>
          </p:nvPr>
        </p:nvGraphicFramePr>
        <p:xfrm>
          <a:off x="1136192" y="1801485"/>
          <a:ext cx="10058400" cy="4495800"/>
        </p:xfrm>
        <a:graphic>
          <a:graphicData uri="http://schemas.openxmlformats.org/drawingml/2006/table">
            <a:tbl>
              <a:tblPr firstRow="1" bandRow="1">
                <a:tableStyleId>{5C22544A-7EE6-4342-B048-85BDC9FD1C3A}</a:tableStyleId>
              </a:tblPr>
              <a:tblGrid>
                <a:gridCol w="10058400">
                  <a:extLst>
                    <a:ext uri="{9D8B030D-6E8A-4147-A177-3AD203B41FA5}">
                      <a16:colId xmlns:a16="http://schemas.microsoft.com/office/drawing/2014/main" val="4066361042"/>
                    </a:ext>
                  </a:extLst>
                </a:gridCol>
              </a:tblGrid>
              <a:tr h="362310">
                <a:tc>
                  <a:txBody>
                    <a:bodyPr/>
                    <a:lstStyle/>
                    <a:p>
                      <a:pPr algn="ctr"/>
                      <a:r>
                        <a:rPr lang="en-US" dirty="0"/>
                        <a:t>Year 3 and Year 4</a:t>
                      </a:r>
                    </a:p>
                  </a:txBody>
                  <a:tcPr marL="74750" marR="74750"/>
                </a:tc>
                <a:extLst>
                  <a:ext uri="{0D108BD9-81ED-4DB2-BD59-A6C34878D82A}">
                    <a16:rowId xmlns:a16="http://schemas.microsoft.com/office/drawing/2014/main" val="1258617746"/>
                  </a:ext>
                </a:extLst>
              </a:tr>
              <a:tr h="3457045">
                <a:tc>
                  <a:txBody>
                    <a:bodyPr/>
                    <a:lstStyle/>
                    <a:p>
                      <a:pPr marL="285750" indent="-285750">
                        <a:buFont typeface="Arial" panose="020B0604020202020204" pitchFamily="34" charset="0"/>
                        <a:buChar char="•"/>
                      </a:pPr>
                      <a:r>
                        <a:rPr lang="en-US" b="1" u="sng" baseline="0" dirty="0"/>
                        <a:t>Daily</a:t>
                      </a:r>
                      <a:r>
                        <a:rPr lang="en-US" baseline="0" dirty="0"/>
                        <a:t> reading (at least three times a week)</a:t>
                      </a:r>
                    </a:p>
                    <a:p>
                      <a:pPr marL="0" indent="0">
                        <a:buFont typeface="Arial" panose="020B0604020202020204" pitchFamily="34" charset="0"/>
                        <a:buNone/>
                      </a:pPr>
                      <a:endParaRPr lang="en-US" baseline="0" dirty="0"/>
                    </a:p>
                    <a:p>
                      <a:pPr marL="285750" indent="-285750">
                        <a:buFont typeface="Arial" panose="020B0604020202020204" pitchFamily="34" charset="0"/>
                        <a:buChar char="•"/>
                      </a:pPr>
                      <a:r>
                        <a:rPr lang="en-US" b="1" u="sng" baseline="0" dirty="0"/>
                        <a:t>Weekly</a:t>
                      </a:r>
                      <a:r>
                        <a:rPr lang="en-US" baseline="0" dirty="0"/>
                        <a:t> homework – handed out on a Friday and due the following Wednesday – this will be either </a:t>
                      </a:r>
                      <a:r>
                        <a:rPr lang="en-US" baseline="0" dirty="0" err="1"/>
                        <a:t>maths</a:t>
                      </a:r>
                      <a:r>
                        <a:rPr lang="en-US" baseline="0" dirty="0"/>
                        <a:t> or SPAG (spelling, punctuation and grammar) activities linked to learning from the week. </a:t>
                      </a:r>
                    </a:p>
                    <a:p>
                      <a:pPr marL="0" indent="0">
                        <a:buFont typeface="Arial" panose="020B0604020202020204" pitchFamily="34" charset="0"/>
                        <a:buNone/>
                      </a:pPr>
                      <a:endParaRPr lang="en-US" baseline="0" dirty="0"/>
                    </a:p>
                    <a:p>
                      <a:pPr marL="285750" indent="-285750">
                        <a:buFont typeface="Arial" panose="020B0604020202020204" pitchFamily="34" charset="0"/>
                        <a:buChar char="•"/>
                      </a:pPr>
                      <a:r>
                        <a:rPr lang="en-US" b="1" u="sng" baseline="0" dirty="0"/>
                        <a:t>Topic curriculum homework </a:t>
                      </a:r>
                      <a:r>
                        <a:rPr lang="en-US" baseline="0" dirty="0"/>
                        <a:t>– a selection of suggested activities related to the term’s topic will be in homework books at the beginning of a new topic.</a:t>
                      </a:r>
                    </a:p>
                    <a:p>
                      <a:pPr marL="0" indent="0">
                        <a:buFont typeface="Arial" panose="020B0604020202020204" pitchFamily="34" charset="0"/>
                        <a:buNone/>
                      </a:pPr>
                      <a:endParaRPr lang="en-US" sz="700" baseline="0"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topic curriculum homework tasks are optional to complete but they will be a great opportunity for you to engage with your child and their learning around our current topic.  Children will be given the opportunity to share any topic homework they complete with their peers.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285750" indent="-285750">
                        <a:buFont typeface="Arial" panose="020B0604020202020204" pitchFamily="34" charset="0"/>
                        <a:buChar char="•"/>
                      </a:pPr>
                      <a:r>
                        <a:rPr lang="en-US" baseline="0" dirty="0"/>
                        <a:t>All children will receive accessibility to Times Table </a:t>
                      </a:r>
                      <a:r>
                        <a:rPr lang="en-US" baseline="0" dirty="0" err="1"/>
                        <a:t>Rockstars</a:t>
                      </a:r>
                      <a:r>
                        <a:rPr lang="en-US" baseline="0" dirty="0"/>
                        <a:t> from home.</a:t>
                      </a:r>
                    </a:p>
                  </a:txBody>
                  <a:tcPr marL="74750" marR="74750"/>
                </a:tc>
                <a:extLst>
                  <a:ext uri="{0D108BD9-81ED-4DB2-BD59-A6C34878D82A}">
                    <a16:rowId xmlns:a16="http://schemas.microsoft.com/office/drawing/2014/main" val="3274182651"/>
                  </a:ext>
                </a:extLst>
              </a:tr>
              <a:tr h="634043">
                <a:tc>
                  <a:txBody>
                    <a:bodyPr/>
                    <a:lstStyle/>
                    <a:p>
                      <a:r>
                        <a:rPr lang="en-US" b="1" u="sng" baseline="0" dirty="0"/>
                        <a:t>Rewards for homework</a:t>
                      </a:r>
                    </a:p>
                    <a:p>
                      <a:r>
                        <a:rPr lang="en-US" baseline="0" dirty="0"/>
                        <a:t>House points will be given out for all completed homework.</a:t>
                      </a:r>
                    </a:p>
                  </a:txBody>
                  <a:tcPr marL="74750" marR="74750"/>
                </a:tc>
                <a:extLst>
                  <a:ext uri="{0D108BD9-81ED-4DB2-BD59-A6C34878D82A}">
                    <a16:rowId xmlns:a16="http://schemas.microsoft.com/office/drawing/2014/main" val="2035849214"/>
                  </a:ext>
                </a:extLst>
              </a:tr>
            </a:tbl>
          </a:graphicData>
        </a:graphic>
      </p:graphicFrame>
    </p:spTree>
    <p:extLst>
      <p:ext uri="{BB962C8B-B14F-4D97-AF65-F5344CB8AC3E}">
        <p14:creationId xmlns:p14="http://schemas.microsoft.com/office/powerpoint/2010/main" val="39373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E8FE-741D-4ED7-B400-85DCA7357B74}"/>
              </a:ext>
            </a:extLst>
          </p:cNvPr>
          <p:cNvSpPr>
            <a:spLocks noGrp="1"/>
          </p:cNvSpPr>
          <p:nvPr>
            <p:ph type="title"/>
          </p:nvPr>
        </p:nvSpPr>
        <p:spPr>
          <a:xfrm>
            <a:off x="1035432" y="796553"/>
            <a:ext cx="8867325" cy="740417"/>
          </a:xfrm>
        </p:spPr>
        <p:txBody>
          <a:bodyPr>
            <a:normAutofit fontScale="90000"/>
          </a:bodyPr>
          <a:lstStyle/>
          <a:p>
            <a:r>
              <a:rPr lang="en-US" dirty="0"/>
              <a:t>Behaviour management – the positives!</a:t>
            </a:r>
          </a:p>
        </p:txBody>
      </p:sp>
      <p:sp>
        <p:nvSpPr>
          <p:cNvPr id="3" name="Content Placeholder 2">
            <a:extLst>
              <a:ext uri="{FF2B5EF4-FFF2-40B4-BE49-F238E27FC236}">
                <a16:creationId xmlns:a16="http://schemas.microsoft.com/office/drawing/2014/main" id="{539AF2ED-D641-4C39-9111-9A66B1710E1B}"/>
              </a:ext>
            </a:extLst>
          </p:cNvPr>
          <p:cNvSpPr>
            <a:spLocks noGrp="1"/>
          </p:cNvSpPr>
          <p:nvPr>
            <p:ph idx="1"/>
          </p:nvPr>
        </p:nvSpPr>
        <p:spPr>
          <a:xfrm>
            <a:off x="1035432" y="1848255"/>
            <a:ext cx="10251693" cy="4547781"/>
          </a:xfrm>
        </p:spPr>
        <p:txBody>
          <a:bodyPr>
            <a:noAutofit/>
          </a:bodyPr>
          <a:lstStyle/>
          <a:p>
            <a:pPr marL="0" indent="0">
              <a:buNone/>
            </a:pPr>
            <a:r>
              <a:rPr lang="en-US" sz="1600" b="1" u="sng" dirty="0"/>
              <a:t>Golden Book</a:t>
            </a:r>
          </a:p>
          <a:p>
            <a:pPr marL="0" indent="0">
              <a:buNone/>
            </a:pPr>
            <a:r>
              <a:rPr lang="en-US" sz="1600" dirty="0"/>
              <a:t>Every week, a child in every class will receive the Golden Book Award in worship for something that has made them stand out, their efforts during a particular task or an individual achievement for the child.</a:t>
            </a:r>
            <a:endParaRPr lang="en-US" sz="300" dirty="0"/>
          </a:p>
          <a:p>
            <a:pPr marL="0" indent="0">
              <a:buNone/>
            </a:pPr>
            <a:r>
              <a:rPr lang="en-US" sz="1600" b="1" u="sng" dirty="0"/>
              <a:t>Class marble jar</a:t>
            </a:r>
          </a:p>
          <a:p>
            <a:pPr marL="0" indent="0">
              <a:buNone/>
            </a:pPr>
            <a:r>
              <a:rPr lang="en-US" sz="1600" dirty="0"/>
              <a:t>Each class will have a marble jar – they will earn marbles as a class for good behaviour, listening, working well etc.  Once full, the class will get to decide on a class treat – extra green time, extra time outside etc.</a:t>
            </a:r>
            <a:endParaRPr lang="en-US" sz="200" dirty="0"/>
          </a:p>
          <a:p>
            <a:pPr marL="0" indent="0">
              <a:buNone/>
            </a:pPr>
            <a:r>
              <a:rPr lang="en-US" sz="1600" b="1" u="sng" dirty="0"/>
              <a:t>House points</a:t>
            </a:r>
          </a:p>
          <a:p>
            <a:pPr marL="0" indent="0">
              <a:buNone/>
            </a:pPr>
            <a:r>
              <a:rPr lang="en-US" sz="1600" dirty="0"/>
              <a:t>Each child will have their own house point tally.  House points are given out for great work, manners, being helpful, participation etc.  Children will receive a badge when they reach certain marks:</a:t>
            </a:r>
          </a:p>
          <a:p>
            <a:pPr marL="0" indent="0">
              <a:buNone/>
            </a:pPr>
            <a:r>
              <a:rPr lang="en-US" sz="1600" dirty="0">
                <a:solidFill>
                  <a:schemeClr val="accent3"/>
                </a:solidFill>
              </a:rPr>
              <a:t>Bronze badge </a:t>
            </a:r>
            <a:r>
              <a:rPr lang="en-US" sz="1600" dirty="0"/>
              <a:t>– 50 house points		</a:t>
            </a:r>
            <a:r>
              <a:rPr lang="en-US" sz="1600" dirty="0">
                <a:solidFill>
                  <a:schemeClr val="bg1">
                    <a:lumMod val="50000"/>
                  </a:schemeClr>
                </a:solidFill>
              </a:rPr>
              <a:t>Silver badge </a:t>
            </a:r>
            <a:r>
              <a:rPr lang="en-US" sz="1600" dirty="0"/>
              <a:t>– 75 house points		</a:t>
            </a:r>
          </a:p>
          <a:p>
            <a:pPr marL="0" indent="0">
              <a:buNone/>
            </a:pPr>
            <a:r>
              <a:rPr lang="en-US" sz="1600" dirty="0">
                <a:solidFill>
                  <a:srgbClr val="FFC000"/>
                </a:solidFill>
              </a:rPr>
              <a:t>Gold badge- </a:t>
            </a:r>
            <a:r>
              <a:rPr lang="en-US" sz="1600" dirty="0"/>
              <a:t>100 house points	                    </a:t>
            </a:r>
            <a:r>
              <a:rPr lang="en-US" sz="1600" dirty="0">
                <a:solidFill>
                  <a:srgbClr val="FF0000"/>
                </a:solidFill>
              </a:rPr>
              <a:t>Every 50 house points after 100 </a:t>
            </a:r>
            <a:r>
              <a:rPr lang="en-US" sz="1600" dirty="0"/>
              <a:t>– prize from the class box (another prize will be given for							every 25 house points after this)</a:t>
            </a:r>
          </a:p>
          <a:p>
            <a:pPr marL="0" indent="0">
              <a:buNone/>
            </a:pPr>
            <a:r>
              <a:rPr lang="en-US" sz="1600" dirty="0"/>
              <a:t>                                                                                </a:t>
            </a:r>
          </a:p>
        </p:txBody>
      </p:sp>
    </p:spTree>
    <p:extLst>
      <p:ext uri="{BB962C8B-B14F-4D97-AF65-F5344CB8AC3E}">
        <p14:creationId xmlns:p14="http://schemas.microsoft.com/office/powerpoint/2010/main" val="269087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E8FE-741D-4ED7-B400-85DCA7357B74}"/>
              </a:ext>
            </a:extLst>
          </p:cNvPr>
          <p:cNvSpPr>
            <a:spLocks noGrp="1"/>
          </p:cNvSpPr>
          <p:nvPr>
            <p:ph type="title"/>
          </p:nvPr>
        </p:nvSpPr>
        <p:spPr>
          <a:xfrm>
            <a:off x="977067" y="290714"/>
            <a:ext cx="8596668" cy="1320800"/>
          </a:xfrm>
        </p:spPr>
        <p:txBody>
          <a:bodyPr/>
          <a:lstStyle/>
          <a:p>
            <a:r>
              <a:rPr lang="en-US" dirty="0"/>
              <a:t>Behaviour management</a:t>
            </a:r>
          </a:p>
        </p:txBody>
      </p:sp>
      <p:sp>
        <p:nvSpPr>
          <p:cNvPr id="3" name="Content Placeholder 2">
            <a:extLst>
              <a:ext uri="{FF2B5EF4-FFF2-40B4-BE49-F238E27FC236}">
                <a16:creationId xmlns:a16="http://schemas.microsoft.com/office/drawing/2014/main" id="{539AF2ED-D641-4C39-9111-9A66B1710E1B}"/>
              </a:ext>
            </a:extLst>
          </p:cNvPr>
          <p:cNvSpPr>
            <a:spLocks noGrp="1"/>
          </p:cNvSpPr>
          <p:nvPr>
            <p:ph idx="1"/>
          </p:nvPr>
        </p:nvSpPr>
        <p:spPr>
          <a:xfrm>
            <a:off x="1070042" y="1799617"/>
            <a:ext cx="10194587" cy="4552546"/>
          </a:xfrm>
        </p:spPr>
        <p:txBody>
          <a:bodyPr>
            <a:noAutofit/>
          </a:bodyPr>
          <a:lstStyle/>
          <a:p>
            <a:pPr marL="0" indent="0">
              <a:buNone/>
            </a:pPr>
            <a:r>
              <a:rPr lang="en-US" sz="1600" b="1" u="sng" dirty="0"/>
              <a:t>We follow the Good to be Green system</a:t>
            </a:r>
          </a:p>
          <a:p>
            <a:pPr marL="0" indent="0">
              <a:buNone/>
            </a:pPr>
            <a:r>
              <a:rPr lang="en-US" sz="1600" dirty="0"/>
              <a:t>All children </a:t>
            </a:r>
            <a:r>
              <a:rPr lang="en-US" sz="1600" dirty="0">
                <a:solidFill>
                  <a:schemeClr val="tx1"/>
                </a:solidFill>
              </a:rPr>
              <a:t>start on a green card.  </a:t>
            </a:r>
            <a:r>
              <a:rPr lang="en-US" sz="1600" dirty="0"/>
              <a:t>For inappropriate behaviour that does not adhere to the class charter, children will go through the following procedure:</a:t>
            </a:r>
          </a:p>
          <a:p>
            <a:pPr marL="0" indent="0">
              <a:buNone/>
            </a:pPr>
            <a:r>
              <a:rPr lang="en-US" sz="1600" dirty="0"/>
              <a:t>First act of behaviour – receive a verbal warning</a:t>
            </a:r>
          </a:p>
          <a:p>
            <a:pPr marL="0" indent="0">
              <a:buNone/>
            </a:pPr>
            <a:r>
              <a:rPr lang="en-US" sz="1600" dirty="0"/>
              <a:t>Second incident – </a:t>
            </a:r>
            <a:r>
              <a:rPr lang="en-US" sz="1600" dirty="0">
                <a:solidFill>
                  <a:schemeClr val="accent2"/>
                </a:solidFill>
              </a:rPr>
              <a:t>receive a yellow card </a:t>
            </a:r>
            <a:r>
              <a:rPr lang="en-US" sz="1600" dirty="0"/>
              <a:t>– spend 10 minutes in the Reflection Room at break/lunch</a:t>
            </a:r>
          </a:p>
          <a:p>
            <a:pPr marL="0" indent="0">
              <a:buNone/>
            </a:pPr>
            <a:r>
              <a:rPr lang="en-US" sz="1600" dirty="0"/>
              <a:t>Continuous behaviour/another incident – </a:t>
            </a:r>
            <a:r>
              <a:rPr lang="en-US" sz="1600" dirty="0">
                <a:solidFill>
                  <a:srgbClr val="FF0000"/>
                </a:solidFill>
              </a:rPr>
              <a:t>receive a red card </a:t>
            </a:r>
            <a:r>
              <a:rPr lang="en-US" sz="1600" dirty="0"/>
              <a:t>– spend 15 minutes in the Reflection Room and incidence are documented on the school’s system.</a:t>
            </a:r>
          </a:p>
          <a:p>
            <a:pPr marL="0" indent="0">
              <a:buNone/>
            </a:pPr>
            <a:r>
              <a:rPr lang="en-US" sz="1600" dirty="0"/>
              <a:t>Once they have been to the reflection room, their card will </a:t>
            </a:r>
            <a:r>
              <a:rPr lang="en-US" sz="1600" dirty="0">
                <a:solidFill>
                  <a:schemeClr val="accent2"/>
                </a:solidFill>
              </a:rPr>
              <a:t>go back to green.</a:t>
            </a:r>
            <a:endParaRPr lang="en-US" sz="1600" dirty="0"/>
          </a:p>
          <a:p>
            <a:pPr marL="0" indent="0">
              <a:buNone/>
            </a:pPr>
            <a:r>
              <a:rPr lang="en-US" sz="1600" dirty="0"/>
              <a:t>Depending on the severity of the incident, children can go straight to a red card without warning (example: maliciously hurting another child/adult, bad language, destruction to school equipment).</a:t>
            </a:r>
          </a:p>
          <a:p>
            <a:pPr marL="0" indent="0">
              <a:buNone/>
            </a:pPr>
            <a:r>
              <a:rPr lang="en-US" sz="1600" dirty="0"/>
              <a:t>If bad behaviour continues/red cards are frequent, parents/guardians will be informed.</a:t>
            </a:r>
          </a:p>
          <a:p>
            <a:pPr marL="0" indent="0">
              <a:buNone/>
            </a:pPr>
            <a:r>
              <a:rPr lang="en-US" sz="1600" dirty="0"/>
              <a:t>Our behaviour policy is updated yearly and can be found on the school website.</a:t>
            </a:r>
          </a:p>
        </p:txBody>
      </p:sp>
    </p:spTree>
    <p:extLst>
      <p:ext uri="{BB962C8B-B14F-4D97-AF65-F5344CB8AC3E}">
        <p14:creationId xmlns:p14="http://schemas.microsoft.com/office/powerpoint/2010/main" val="3190695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18681" y="774970"/>
            <a:ext cx="8596668" cy="776288"/>
          </a:xfrm>
        </p:spPr>
        <p:txBody>
          <a:bodyPr/>
          <a:lstStyle/>
          <a:p>
            <a:r>
              <a:rPr lang="en-US" dirty="0"/>
              <a:t>Attendance</a:t>
            </a:r>
          </a:p>
        </p:txBody>
      </p:sp>
      <p:sp>
        <p:nvSpPr>
          <p:cNvPr id="5" name="Content Placeholder 2">
            <a:extLst>
              <a:ext uri="{FF2B5EF4-FFF2-40B4-BE49-F238E27FC236}">
                <a16:creationId xmlns:a16="http://schemas.microsoft.com/office/drawing/2014/main" id="{DC97E22E-563E-4A03-9DED-1DAD44409EC3}"/>
              </a:ext>
            </a:extLst>
          </p:cNvPr>
          <p:cNvSpPr txBox="1">
            <a:spLocks/>
          </p:cNvSpPr>
          <p:nvPr/>
        </p:nvSpPr>
        <p:spPr>
          <a:xfrm>
            <a:off x="1118681" y="1819072"/>
            <a:ext cx="10175132" cy="45817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GB" dirty="0"/>
              <a:t>Attendance is vital for children to learn. Missing learning can create gaps which a child struggles to fill. This can cause problems later on as learning builds. </a:t>
            </a:r>
          </a:p>
          <a:p>
            <a:pPr marL="0" indent="0" algn="just">
              <a:buFont typeface="Wingdings 3" charset="2"/>
              <a:buNone/>
            </a:pPr>
            <a:r>
              <a:rPr lang="en-GB" dirty="0"/>
              <a:t>Good attendance is anything above 96% (this equates 8 days of absence across a school year). </a:t>
            </a:r>
          </a:p>
          <a:p>
            <a:pPr marL="0" indent="0" algn="just">
              <a:buFont typeface="Wingdings 3" charset="2"/>
              <a:buNone/>
            </a:pPr>
            <a:r>
              <a:rPr lang="en-GB" dirty="0"/>
              <a:t>If absence is below 90% (20 days absence across the year) then your child is deemed to be persistently absent from education. </a:t>
            </a:r>
          </a:p>
          <a:p>
            <a:pPr marL="0" indent="0" algn="just">
              <a:buFont typeface="Wingdings 3" charset="2"/>
              <a:buNone/>
            </a:pPr>
            <a:r>
              <a:rPr lang="en-GB" dirty="0"/>
              <a:t>If your child is sick please contact the office with a reason on the 1</a:t>
            </a:r>
            <a:r>
              <a:rPr lang="en-GB" baseline="30000" dirty="0"/>
              <a:t>st</a:t>
            </a:r>
            <a:r>
              <a:rPr lang="en-GB" dirty="0"/>
              <a:t> day of absence from 8:30am.</a:t>
            </a:r>
          </a:p>
          <a:p>
            <a:pPr marL="0" indent="0" algn="just">
              <a:buFont typeface="Wingdings 3" charset="2"/>
              <a:buNone/>
            </a:pPr>
            <a:endParaRPr lang="en-GB" dirty="0"/>
          </a:p>
          <a:p>
            <a:pPr marL="0" indent="0" algn="just">
              <a:buFont typeface="Wingdings 3" charset="2"/>
              <a:buNone/>
            </a:pPr>
            <a:r>
              <a:rPr lang="en-GB" sz="2000" b="1" u="sng" dirty="0"/>
              <a:t>Attendance rewards</a:t>
            </a:r>
          </a:p>
          <a:p>
            <a:pPr marL="0" indent="0" algn="just">
              <a:buNone/>
            </a:pPr>
            <a:r>
              <a:rPr lang="en-GB" b="1" dirty="0"/>
              <a:t>10 Days – </a:t>
            </a:r>
            <a:r>
              <a:rPr lang="en-GB" dirty="0"/>
              <a:t>Every day the whole class have 100% attendance, they progress towards the 10 goal. When they achieve 10 days of 100% attendance extra green time is given.</a:t>
            </a:r>
          </a:p>
          <a:p>
            <a:pPr marL="0" indent="0">
              <a:buFont typeface="Wingdings 3" charset="2"/>
              <a:buNone/>
            </a:pPr>
            <a:endParaRPr lang="en-GB" dirty="0"/>
          </a:p>
        </p:txBody>
      </p:sp>
    </p:spTree>
    <p:extLst>
      <p:ext uri="{BB962C8B-B14F-4D97-AF65-F5344CB8AC3E}">
        <p14:creationId xmlns:p14="http://schemas.microsoft.com/office/powerpoint/2010/main" val="234549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5E7B-98BA-4D1B-A46C-74A65F091B62}"/>
              </a:ext>
            </a:extLst>
          </p:cNvPr>
          <p:cNvSpPr>
            <a:spLocks noGrp="1"/>
          </p:cNvSpPr>
          <p:nvPr>
            <p:ph type="title"/>
          </p:nvPr>
        </p:nvSpPr>
        <p:spPr/>
        <p:txBody>
          <a:bodyPr/>
          <a:lstStyle/>
          <a:p>
            <a:pPr algn="ctr"/>
            <a:r>
              <a:rPr lang="en-US" dirty="0"/>
              <a:t>Who’s who in Year 3/4?</a:t>
            </a:r>
          </a:p>
        </p:txBody>
      </p:sp>
      <p:graphicFrame>
        <p:nvGraphicFramePr>
          <p:cNvPr id="4" name="Table 3">
            <a:extLst>
              <a:ext uri="{FF2B5EF4-FFF2-40B4-BE49-F238E27FC236}">
                <a16:creationId xmlns:a16="http://schemas.microsoft.com/office/drawing/2014/main" id="{0F41132B-584A-4571-92CF-88FB91D492EF}"/>
              </a:ext>
            </a:extLst>
          </p:cNvPr>
          <p:cNvGraphicFramePr>
            <a:graphicFrameLocks noGrp="1"/>
          </p:cNvGraphicFramePr>
          <p:nvPr>
            <p:extLst>
              <p:ext uri="{D42A27DB-BD31-4B8C-83A1-F6EECF244321}">
                <p14:modId xmlns:p14="http://schemas.microsoft.com/office/powerpoint/2010/main" val="2984246045"/>
              </p:ext>
            </p:extLst>
          </p:nvPr>
        </p:nvGraphicFramePr>
        <p:xfrm>
          <a:off x="579939" y="2053677"/>
          <a:ext cx="11032121" cy="3965130"/>
        </p:xfrm>
        <a:graphic>
          <a:graphicData uri="http://schemas.openxmlformats.org/drawingml/2006/table">
            <a:tbl>
              <a:tblPr firstRow="1" bandRow="1">
                <a:tableStyleId>{5C22544A-7EE6-4342-B048-85BDC9FD1C3A}</a:tableStyleId>
              </a:tblPr>
              <a:tblGrid>
                <a:gridCol w="1752140">
                  <a:extLst>
                    <a:ext uri="{9D8B030D-6E8A-4147-A177-3AD203B41FA5}">
                      <a16:colId xmlns:a16="http://schemas.microsoft.com/office/drawing/2014/main" val="690118371"/>
                    </a:ext>
                  </a:extLst>
                </a:gridCol>
                <a:gridCol w="3058531">
                  <a:extLst>
                    <a:ext uri="{9D8B030D-6E8A-4147-A177-3AD203B41FA5}">
                      <a16:colId xmlns:a16="http://schemas.microsoft.com/office/drawing/2014/main" val="2067080572"/>
                    </a:ext>
                  </a:extLst>
                </a:gridCol>
                <a:gridCol w="3168253">
                  <a:extLst>
                    <a:ext uri="{9D8B030D-6E8A-4147-A177-3AD203B41FA5}">
                      <a16:colId xmlns:a16="http://schemas.microsoft.com/office/drawing/2014/main" val="717155612"/>
                    </a:ext>
                  </a:extLst>
                </a:gridCol>
                <a:gridCol w="3053197">
                  <a:extLst>
                    <a:ext uri="{9D8B030D-6E8A-4147-A177-3AD203B41FA5}">
                      <a16:colId xmlns:a16="http://schemas.microsoft.com/office/drawing/2014/main" val="728908919"/>
                    </a:ext>
                  </a:extLst>
                </a:gridCol>
              </a:tblGrid>
              <a:tr h="1253727">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Penguin Class</a:t>
                      </a:r>
                    </a:p>
                    <a:p>
                      <a:pPr algn="ctr"/>
                      <a:endParaRPr lang="en-US" sz="2400" dirty="0"/>
                    </a:p>
                  </a:txBody>
                  <a:tcPr/>
                </a:tc>
                <a:tc>
                  <a:txBody>
                    <a:bodyPr/>
                    <a:lstStyle/>
                    <a:p>
                      <a:pPr algn="ctr"/>
                      <a:r>
                        <a:rPr lang="en-US" sz="2400" dirty="0"/>
                        <a:t>Turtle class</a:t>
                      </a:r>
                    </a:p>
                  </a:txBody>
                  <a:tcPr/>
                </a:tc>
                <a:tc>
                  <a:txBody>
                    <a:bodyPr/>
                    <a:lstStyle/>
                    <a:p>
                      <a:pPr algn="ctr"/>
                      <a:r>
                        <a:rPr lang="en-US" sz="2400" dirty="0"/>
                        <a:t>Seahorse Class</a:t>
                      </a:r>
                    </a:p>
                  </a:txBody>
                  <a:tcPr/>
                </a:tc>
                <a:extLst>
                  <a:ext uri="{0D108BD9-81ED-4DB2-BD59-A6C34878D82A}">
                    <a16:rowId xmlns:a16="http://schemas.microsoft.com/office/drawing/2014/main" val="600469804"/>
                  </a:ext>
                </a:extLst>
              </a:tr>
              <a:tr h="929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Teachers:</a:t>
                      </a:r>
                    </a:p>
                    <a:p>
                      <a:endParaRPr lang="en-US" sz="2400" dirty="0"/>
                    </a:p>
                  </a:txBody>
                  <a:tcPr/>
                </a:tc>
                <a:tc>
                  <a:txBody>
                    <a:bodyPr/>
                    <a:lstStyle/>
                    <a:p>
                      <a:pPr algn="ctr"/>
                      <a:r>
                        <a:rPr lang="en-US" sz="2400" dirty="0"/>
                        <a:t>Mrs Hemple</a:t>
                      </a:r>
                    </a:p>
                    <a:p>
                      <a:pPr algn="ctr"/>
                      <a:endParaRPr lang="en-US" sz="2400" dirty="0"/>
                    </a:p>
                  </a:txBody>
                  <a:tcPr/>
                </a:tc>
                <a:tc>
                  <a:txBody>
                    <a:bodyPr/>
                    <a:lstStyle/>
                    <a:p>
                      <a:pPr algn="ctr"/>
                      <a:r>
                        <a:rPr lang="en-US" sz="2400" dirty="0"/>
                        <a:t>Miss Ragon and </a:t>
                      </a:r>
                    </a:p>
                    <a:p>
                      <a:pPr algn="ctr"/>
                      <a:r>
                        <a:rPr lang="en-US" sz="2400" dirty="0"/>
                        <a:t>Miss Carter</a:t>
                      </a:r>
                    </a:p>
                  </a:txBody>
                  <a:tcPr/>
                </a:tc>
                <a:tc>
                  <a:txBody>
                    <a:bodyPr/>
                    <a:lstStyle/>
                    <a:p>
                      <a:pPr algn="ctr"/>
                      <a:r>
                        <a:rPr lang="en-US" sz="2400" dirty="0"/>
                        <a:t>Mrs Kay</a:t>
                      </a:r>
                    </a:p>
                  </a:txBody>
                  <a:tcPr/>
                </a:tc>
                <a:extLst>
                  <a:ext uri="{0D108BD9-81ED-4DB2-BD59-A6C34878D82A}">
                    <a16:rowId xmlns:a16="http://schemas.microsoft.com/office/drawing/2014/main" val="1324669095"/>
                  </a:ext>
                </a:extLst>
              </a:tr>
              <a:tr h="890720">
                <a:tc>
                  <a:txBody>
                    <a:bodyPr/>
                    <a:lstStyle/>
                    <a:p>
                      <a:r>
                        <a:rPr lang="en-US" sz="2400" dirty="0"/>
                        <a:t>Teaching Assistants: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Mrs Sawyer</a:t>
                      </a:r>
                    </a:p>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Mrs Mulla </a:t>
                      </a:r>
                      <a:r>
                        <a:rPr lang="en-US" sz="2400" dirty="0">
                          <a:solidFill>
                            <a:schemeClr val="tx1"/>
                          </a:solidFill>
                        </a:rPr>
                        <a:t>and Mrs Holmes</a:t>
                      </a:r>
                    </a:p>
                  </a:txBody>
                  <a:tcPr/>
                </a:tc>
                <a:tc>
                  <a:txBody>
                    <a:bodyPr/>
                    <a:lstStyle/>
                    <a:p>
                      <a:pPr algn="ctr"/>
                      <a:r>
                        <a:rPr lang="en-US" sz="2400" dirty="0"/>
                        <a:t>Mrs </a:t>
                      </a:r>
                      <a:r>
                        <a:rPr lang="en-US" sz="2400" dirty="0" err="1"/>
                        <a:t>Duffin</a:t>
                      </a:r>
                      <a:r>
                        <a:rPr lang="en-US" sz="2400" dirty="0"/>
                        <a:t> and </a:t>
                      </a:r>
                    </a:p>
                    <a:p>
                      <a:pPr algn="ctr"/>
                      <a:r>
                        <a:rPr lang="en-US" sz="2400" dirty="0"/>
                        <a:t>Miss Yates</a:t>
                      </a:r>
                    </a:p>
                  </a:txBody>
                  <a:tcPr/>
                </a:tc>
                <a:extLst>
                  <a:ext uri="{0D108BD9-81ED-4DB2-BD59-A6C34878D82A}">
                    <a16:rowId xmlns:a16="http://schemas.microsoft.com/office/drawing/2014/main" val="812033579"/>
                  </a:ext>
                </a:extLst>
              </a:tr>
              <a:tr h="890720">
                <a:tc>
                  <a:txBody>
                    <a:bodyPr/>
                    <a:lstStyle/>
                    <a:p>
                      <a:r>
                        <a:rPr lang="en-US" sz="2400" dirty="0"/>
                        <a:t>Cover teacher:</a:t>
                      </a:r>
                    </a:p>
                  </a:txBody>
                  <a:tcPr/>
                </a:tc>
                <a:tc gridSpan="3">
                  <a:txBody>
                    <a:bodyPr/>
                    <a:lstStyle/>
                    <a:p>
                      <a:pPr algn="ctr"/>
                      <a:r>
                        <a:rPr lang="en-US" sz="2400" dirty="0"/>
                        <a:t>Mrs Lawrence</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highlight>
                          <a:srgbClr val="FFFF00"/>
                        </a:highlight>
                      </a:endParaRPr>
                    </a:p>
                  </a:txBody>
                  <a:tcPr/>
                </a:tc>
                <a:tc hMerge="1">
                  <a:txBody>
                    <a:bodyPr/>
                    <a:lstStyle/>
                    <a:p>
                      <a:pPr algn="ctr"/>
                      <a:endParaRPr lang="en-US" sz="2400" dirty="0"/>
                    </a:p>
                  </a:txBody>
                  <a:tcPr/>
                </a:tc>
                <a:extLst>
                  <a:ext uri="{0D108BD9-81ED-4DB2-BD59-A6C34878D82A}">
                    <a16:rowId xmlns:a16="http://schemas.microsoft.com/office/drawing/2014/main" val="3713009099"/>
                  </a:ext>
                </a:extLst>
              </a:tr>
            </a:tbl>
          </a:graphicData>
        </a:graphic>
      </p:graphicFrame>
      <p:pic>
        <p:nvPicPr>
          <p:cNvPr id="3" name="Picture 2" descr="The Plight of Penguins - American Humane - American Humane">
            <a:extLst>
              <a:ext uri="{FF2B5EF4-FFF2-40B4-BE49-F238E27FC236}">
                <a16:creationId xmlns:a16="http://schemas.microsoft.com/office/drawing/2014/main" id="{105E943F-D494-43BA-A0CD-321D845B1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838" y="2525643"/>
            <a:ext cx="1227847" cy="690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orld Sea Turtle Day - Bali Safari Marine Park">
            <a:extLst>
              <a:ext uri="{FF2B5EF4-FFF2-40B4-BE49-F238E27FC236}">
                <a16:creationId xmlns:a16="http://schemas.microsoft.com/office/drawing/2014/main" id="{DA13BB39-A99F-4BCE-BF24-4E5D22162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340" y="2525643"/>
            <a:ext cx="1227847" cy="682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eahorses Are One of the Deadliest Creatures in the Sea. Yes, Seahorses.">
            <a:extLst>
              <a:ext uri="{FF2B5EF4-FFF2-40B4-BE49-F238E27FC236}">
                <a16:creationId xmlns:a16="http://schemas.microsoft.com/office/drawing/2014/main" id="{CC8E4C65-6694-445B-BF0F-FC9F44848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881" y="2525643"/>
            <a:ext cx="1026129" cy="68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13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83172" y="706069"/>
            <a:ext cx="8596668" cy="776288"/>
          </a:xfrm>
        </p:spPr>
        <p:txBody>
          <a:bodyPr/>
          <a:lstStyle/>
          <a:p>
            <a:r>
              <a:rPr lang="en-US" dirty="0"/>
              <a:t>Uniform</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83172" y="1809345"/>
            <a:ext cx="9481079" cy="4669276"/>
          </a:xfrm>
        </p:spPr>
        <p:txBody>
          <a:bodyPr>
            <a:normAutofit fontScale="92500" lnSpcReduction="20000"/>
          </a:bodyPr>
          <a:lstStyle/>
          <a:p>
            <a:pPr marL="0" indent="0">
              <a:buNone/>
            </a:pPr>
            <a:r>
              <a:rPr lang="en-US" sz="1900" b="1" u="sng" dirty="0">
                <a:solidFill>
                  <a:schemeClr val="tx1"/>
                </a:solidFill>
              </a:rPr>
              <a:t>Standard uniform</a:t>
            </a:r>
          </a:p>
          <a:p>
            <a:r>
              <a:rPr lang="en-US" sz="1900" dirty="0">
                <a:solidFill>
                  <a:schemeClr val="tx1"/>
                </a:solidFill>
              </a:rPr>
              <a:t>White polo, blouse or shirt</a:t>
            </a:r>
          </a:p>
          <a:p>
            <a:r>
              <a:rPr lang="en-US" sz="1900" dirty="0">
                <a:solidFill>
                  <a:schemeClr val="tx1"/>
                </a:solidFill>
              </a:rPr>
              <a:t>Grey trousers, shorts, skirt or pinafore</a:t>
            </a:r>
          </a:p>
          <a:p>
            <a:r>
              <a:rPr lang="en-US" sz="1900" dirty="0">
                <a:solidFill>
                  <a:schemeClr val="tx1"/>
                </a:solidFill>
              </a:rPr>
              <a:t>Red gingham summer dresses</a:t>
            </a:r>
          </a:p>
          <a:p>
            <a:r>
              <a:rPr lang="en-US" sz="1900" dirty="0">
                <a:solidFill>
                  <a:schemeClr val="tx1"/>
                </a:solidFill>
              </a:rPr>
              <a:t>Red jumper/cardigan with the school logo</a:t>
            </a:r>
          </a:p>
          <a:p>
            <a:r>
              <a:rPr lang="en-US" sz="1900" dirty="0">
                <a:solidFill>
                  <a:schemeClr val="tx1"/>
                </a:solidFill>
              </a:rPr>
              <a:t>Flat black shoes – no trainers</a:t>
            </a:r>
          </a:p>
          <a:p>
            <a:r>
              <a:rPr lang="en-US" sz="1900" dirty="0">
                <a:solidFill>
                  <a:schemeClr val="tx1"/>
                </a:solidFill>
              </a:rPr>
              <a:t>Plain black, grey or white ankle or knee length socks</a:t>
            </a:r>
          </a:p>
          <a:p>
            <a:r>
              <a:rPr lang="en-US" sz="1900" dirty="0">
                <a:solidFill>
                  <a:schemeClr val="tx1"/>
                </a:solidFill>
              </a:rPr>
              <a:t>Plain black, grey or red tights</a:t>
            </a:r>
          </a:p>
          <a:p>
            <a:r>
              <a:rPr lang="en-US" sz="1900" dirty="0">
                <a:solidFill>
                  <a:schemeClr val="tx1"/>
                </a:solidFill>
              </a:rPr>
              <a:t>Hair accessories – red, black or white and appropriate size</a:t>
            </a:r>
          </a:p>
          <a:p>
            <a:r>
              <a:rPr lang="en-US" sz="1900" dirty="0">
                <a:solidFill>
                  <a:schemeClr val="tx1"/>
                </a:solidFill>
              </a:rPr>
              <a:t>Hair longer than collar length should be tied back.</a:t>
            </a:r>
          </a:p>
          <a:p>
            <a:r>
              <a:rPr lang="en-US" sz="1900" dirty="0">
                <a:solidFill>
                  <a:schemeClr val="tx1"/>
                </a:solidFill>
              </a:rPr>
              <a:t>No make-up or nail vanish</a:t>
            </a:r>
          </a:p>
          <a:p>
            <a:r>
              <a:rPr lang="en-US" sz="1900" dirty="0">
                <a:solidFill>
                  <a:schemeClr val="tx1"/>
                </a:solidFill>
              </a:rPr>
              <a:t>No jewellery with the exception of 1 pair of small plain studded earrings, a small watch (not novelty) and jewellery worn specifically for religious reasons.</a:t>
            </a:r>
          </a:p>
          <a:p>
            <a:endParaRPr lang="en-US" dirty="0">
              <a:solidFill>
                <a:srgbClr val="FF0000"/>
              </a:solidFill>
            </a:endParaRPr>
          </a:p>
        </p:txBody>
      </p:sp>
      <p:pic>
        <p:nvPicPr>
          <p:cNvPr id="4" name="Picture 3"/>
          <p:cNvPicPr>
            <a:picLocks noChangeAspect="1"/>
          </p:cNvPicPr>
          <p:nvPr/>
        </p:nvPicPr>
        <p:blipFill rotWithShape="1">
          <a:blip r:embed="rId2"/>
          <a:srcRect l="18192" t="42969" r="52270" b="5665"/>
          <a:stretch/>
        </p:blipFill>
        <p:spPr>
          <a:xfrm>
            <a:off x="10492335" y="167397"/>
            <a:ext cx="1569962" cy="1534943"/>
          </a:xfrm>
          <a:prstGeom prst="rect">
            <a:avLst/>
          </a:prstGeom>
        </p:spPr>
      </p:pic>
    </p:spTree>
    <p:extLst>
      <p:ext uri="{BB962C8B-B14F-4D97-AF65-F5344CB8AC3E}">
        <p14:creationId xmlns:p14="http://schemas.microsoft.com/office/powerpoint/2010/main" val="141495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83172" y="706069"/>
            <a:ext cx="8596668" cy="776288"/>
          </a:xfrm>
        </p:spPr>
        <p:txBody>
          <a:bodyPr/>
          <a:lstStyle/>
          <a:p>
            <a:r>
              <a:rPr lang="en-US" dirty="0"/>
              <a:t>Uniform</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83172" y="1809345"/>
            <a:ext cx="9481079" cy="4669276"/>
          </a:xfrm>
        </p:spPr>
        <p:txBody>
          <a:bodyPr>
            <a:normAutofit/>
          </a:bodyPr>
          <a:lstStyle/>
          <a:p>
            <a:pPr marL="0" indent="0">
              <a:buNone/>
            </a:pPr>
            <a:endParaRPr lang="en-US" sz="1900" b="1" u="sng" dirty="0">
              <a:solidFill>
                <a:schemeClr val="tx1"/>
              </a:solidFill>
            </a:endParaRPr>
          </a:p>
          <a:p>
            <a:endParaRPr lang="en-US" dirty="0">
              <a:solidFill>
                <a:srgbClr val="FF0000"/>
              </a:solidFill>
            </a:endParaRPr>
          </a:p>
        </p:txBody>
      </p:sp>
      <p:pic>
        <p:nvPicPr>
          <p:cNvPr id="4" name="Picture 3"/>
          <p:cNvPicPr>
            <a:picLocks noChangeAspect="1"/>
          </p:cNvPicPr>
          <p:nvPr/>
        </p:nvPicPr>
        <p:blipFill rotWithShape="1">
          <a:blip r:embed="rId2"/>
          <a:srcRect l="18192" t="42969" r="52270" b="5665"/>
          <a:stretch/>
        </p:blipFill>
        <p:spPr>
          <a:xfrm>
            <a:off x="10492335" y="167397"/>
            <a:ext cx="1569962" cy="1534943"/>
          </a:xfrm>
          <a:prstGeom prst="rect">
            <a:avLst/>
          </a:prstGeom>
        </p:spPr>
      </p:pic>
      <p:sp>
        <p:nvSpPr>
          <p:cNvPr id="5" name="Rectangle 4">
            <a:extLst>
              <a:ext uri="{FF2B5EF4-FFF2-40B4-BE49-F238E27FC236}">
                <a16:creationId xmlns:a16="http://schemas.microsoft.com/office/drawing/2014/main" id="{A2CB12AF-57B6-4D79-99C3-D50124532815}"/>
              </a:ext>
            </a:extLst>
          </p:cNvPr>
          <p:cNvSpPr/>
          <p:nvPr/>
        </p:nvSpPr>
        <p:spPr>
          <a:xfrm>
            <a:off x="8656113" y="3511828"/>
            <a:ext cx="3258127" cy="1477328"/>
          </a:xfrm>
          <a:prstGeom prst="rect">
            <a:avLst/>
          </a:prstGeom>
          <a:ln>
            <a:solidFill>
              <a:schemeClr val="accent1"/>
            </a:solidFill>
          </a:ln>
        </p:spPr>
        <p:txBody>
          <a:bodyPr wrap="square">
            <a:spAutoFit/>
          </a:bodyPr>
          <a:lstStyle/>
          <a:p>
            <a:pPr algn="ctr"/>
            <a:r>
              <a:rPr lang="en-US" dirty="0"/>
              <a:t>If your child does not have the correct school uniform, teachers will ask you when this will be provided and a more suitable school alternative may be given. </a:t>
            </a:r>
            <a:endParaRPr lang="en-GB" dirty="0"/>
          </a:p>
        </p:txBody>
      </p:sp>
      <p:pic>
        <p:nvPicPr>
          <p:cNvPr id="6" name="Picture 5">
            <a:extLst>
              <a:ext uri="{FF2B5EF4-FFF2-40B4-BE49-F238E27FC236}">
                <a16:creationId xmlns:a16="http://schemas.microsoft.com/office/drawing/2014/main" id="{7B3E575F-8000-4F70-9705-412AEFBAFA7E}"/>
              </a:ext>
            </a:extLst>
          </p:cNvPr>
          <p:cNvPicPr>
            <a:picLocks noChangeAspect="1"/>
          </p:cNvPicPr>
          <p:nvPr/>
        </p:nvPicPr>
        <p:blipFill>
          <a:blip r:embed="rId3"/>
          <a:stretch>
            <a:fillRect/>
          </a:stretch>
        </p:blipFill>
        <p:spPr>
          <a:xfrm>
            <a:off x="1183172" y="1809345"/>
            <a:ext cx="7172888" cy="4022922"/>
          </a:xfrm>
          <a:prstGeom prst="rect">
            <a:avLst/>
          </a:prstGeom>
        </p:spPr>
      </p:pic>
      <p:sp>
        <p:nvSpPr>
          <p:cNvPr id="7" name="Rectangle 6">
            <a:extLst>
              <a:ext uri="{FF2B5EF4-FFF2-40B4-BE49-F238E27FC236}">
                <a16:creationId xmlns:a16="http://schemas.microsoft.com/office/drawing/2014/main" id="{294B4B80-8E79-4993-B5C6-4D255D23B823}"/>
              </a:ext>
            </a:extLst>
          </p:cNvPr>
          <p:cNvSpPr/>
          <p:nvPr/>
        </p:nvSpPr>
        <p:spPr>
          <a:xfrm>
            <a:off x="8579796" y="2411960"/>
            <a:ext cx="3324716" cy="646331"/>
          </a:xfrm>
          <a:prstGeom prst="rect">
            <a:avLst/>
          </a:prstGeom>
        </p:spPr>
        <p:txBody>
          <a:bodyPr wrap="square">
            <a:spAutoFit/>
          </a:bodyPr>
          <a:lstStyle/>
          <a:p>
            <a:r>
              <a:rPr lang="en-GB" dirty="0">
                <a:hlinkClick r:id="rId4"/>
              </a:rPr>
              <a:t>https://www.langafel.kent.sch.uk/school-uniform</a:t>
            </a:r>
            <a:endParaRPr lang="en-GB" dirty="0"/>
          </a:p>
        </p:txBody>
      </p:sp>
      <p:sp>
        <p:nvSpPr>
          <p:cNvPr id="8" name="TextBox 7">
            <a:extLst>
              <a:ext uri="{FF2B5EF4-FFF2-40B4-BE49-F238E27FC236}">
                <a16:creationId xmlns:a16="http://schemas.microsoft.com/office/drawing/2014/main" id="{83D17A3C-3EE4-4EDA-9A12-769FBD21982B}"/>
              </a:ext>
            </a:extLst>
          </p:cNvPr>
          <p:cNvSpPr txBox="1"/>
          <p:nvPr/>
        </p:nvSpPr>
        <p:spPr>
          <a:xfrm>
            <a:off x="8549108" y="1809345"/>
            <a:ext cx="3324716" cy="646331"/>
          </a:xfrm>
          <a:prstGeom prst="rect">
            <a:avLst/>
          </a:prstGeom>
          <a:noFill/>
        </p:spPr>
        <p:txBody>
          <a:bodyPr wrap="square" rtlCol="0">
            <a:spAutoFit/>
          </a:bodyPr>
          <a:lstStyle/>
          <a:p>
            <a:r>
              <a:rPr lang="en-GB" dirty="0"/>
              <a:t>Link to uniform on our school website:</a:t>
            </a:r>
          </a:p>
        </p:txBody>
      </p:sp>
    </p:spTree>
    <p:extLst>
      <p:ext uri="{BB962C8B-B14F-4D97-AF65-F5344CB8AC3E}">
        <p14:creationId xmlns:p14="http://schemas.microsoft.com/office/powerpoint/2010/main" val="51655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24806" y="745787"/>
            <a:ext cx="8596668" cy="776288"/>
          </a:xfrm>
        </p:spPr>
        <p:txBody>
          <a:bodyPr/>
          <a:lstStyle/>
          <a:p>
            <a:r>
              <a:rPr lang="en-US" dirty="0"/>
              <a:t>Food and Drink</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24806" y="1857983"/>
            <a:ext cx="10266283" cy="4615158"/>
          </a:xfrm>
        </p:spPr>
        <p:txBody>
          <a:bodyPr>
            <a:normAutofit/>
          </a:bodyPr>
          <a:lstStyle/>
          <a:p>
            <a:pPr marL="0" indent="0">
              <a:lnSpc>
                <a:spcPct val="100000"/>
              </a:lnSpc>
              <a:buNone/>
            </a:pPr>
            <a:r>
              <a:rPr lang="en-US" b="1" u="sng" dirty="0"/>
              <a:t>Water in school</a:t>
            </a:r>
            <a:r>
              <a:rPr lang="en-US" dirty="0"/>
              <a:t> - Children can bring in a water bottle to keep in the classroom; there is also access to a water fountain on the playground/drinking water to fill up bottles.</a:t>
            </a:r>
          </a:p>
          <a:p>
            <a:pPr marL="0" indent="0">
              <a:lnSpc>
                <a:spcPct val="100000"/>
              </a:lnSpc>
              <a:buNone/>
            </a:pPr>
            <a:r>
              <a:rPr lang="en-US" b="1" u="sng" dirty="0"/>
              <a:t>Playtime snacks</a:t>
            </a:r>
            <a:r>
              <a:rPr lang="en-US" dirty="0"/>
              <a:t> - A snack of fruit or plain biscuits can be brought in for morning play time – fruit is no longer provided in KS2.</a:t>
            </a:r>
            <a:endParaRPr lang="en-US" sz="800" dirty="0"/>
          </a:p>
          <a:p>
            <a:pPr marL="0" indent="0">
              <a:buNone/>
            </a:pPr>
            <a:r>
              <a:rPr lang="en-US" b="1" u="sng" dirty="0"/>
              <a:t>School Dinners</a:t>
            </a:r>
            <a:r>
              <a:rPr lang="en-US" dirty="0"/>
              <a:t> - If your child requires a school dinner, this must be ordered and paid for in advance on </a:t>
            </a:r>
            <a:r>
              <a:rPr lang="en-US" dirty="0" err="1"/>
              <a:t>CH&amp;Co</a:t>
            </a:r>
            <a:r>
              <a:rPr lang="en-US" dirty="0"/>
              <a:t>. School dinners are </a:t>
            </a:r>
            <a:r>
              <a:rPr lang="en-US" b="1" dirty="0"/>
              <a:t>no longer free</a:t>
            </a:r>
            <a:r>
              <a:rPr lang="en-US" dirty="0"/>
              <a:t> in KS2.</a:t>
            </a:r>
            <a:endParaRPr lang="en-US" sz="800" dirty="0"/>
          </a:p>
          <a:p>
            <a:pPr marL="0" indent="0">
              <a:buNone/>
            </a:pPr>
            <a:r>
              <a:rPr lang="en-US" b="1" u="sng" dirty="0"/>
              <a:t>Packed Lunches</a:t>
            </a:r>
            <a:r>
              <a:rPr lang="en-US" dirty="0"/>
              <a:t> - At Langafel we are committed to encouraging our pupils’ to eat healthily and make sensible food choices.</a:t>
            </a:r>
          </a:p>
          <a:p>
            <a:pPr marL="0" indent="0">
              <a:buNone/>
            </a:pPr>
            <a:r>
              <a:rPr lang="en-US" dirty="0"/>
              <a:t>We encourage children to have a nutritious and balanced packed lunch – crisps and chocolate are allowed but in moderation and in addition to fruit and a healthy options.</a:t>
            </a:r>
          </a:p>
          <a:p>
            <a:pPr marL="0" indent="0">
              <a:buNone/>
            </a:pPr>
            <a:r>
              <a:rPr lang="en-US" b="1" dirty="0"/>
              <a:t>No nut products; this includes chocolate spreads which may include nuts.</a:t>
            </a:r>
          </a:p>
        </p:txBody>
      </p:sp>
    </p:spTree>
    <p:extLst>
      <p:ext uri="{BB962C8B-B14F-4D97-AF65-F5344CB8AC3E}">
        <p14:creationId xmlns:p14="http://schemas.microsoft.com/office/powerpoint/2010/main" val="3615448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DEA-B3A8-4610-8994-43F2A4B329F6}"/>
              </a:ext>
            </a:extLst>
          </p:cNvPr>
          <p:cNvSpPr>
            <a:spLocks noGrp="1"/>
          </p:cNvSpPr>
          <p:nvPr>
            <p:ph type="title"/>
          </p:nvPr>
        </p:nvSpPr>
        <p:spPr>
          <a:xfrm>
            <a:off x="1108953" y="755515"/>
            <a:ext cx="8596668" cy="776288"/>
          </a:xfrm>
        </p:spPr>
        <p:txBody>
          <a:bodyPr/>
          <a:lstStyle/>
          <a:p>
            <a:r>
              <a:rPr lang="en-US" dirty="0"/>
              <a:t>General Reminders</a:t>
            </a:r>
          </a:p>
        </p:txBody>
      </p:sp>
      <p:sp>
        <p:nvSpPr>
          <p:cNvPr id="3" name="Content Placeholder 2">
            <a:extLst>
              <a:ext uri="{FF2B5EF4-FFF2-40B4-BE49-F238E27FC236}">
                <a16:creationId xmlns:a16="http://schemas.microsoft.com/office/drawing/2014/main" id="{2C9495BA-7A16-4CDD-A16E-A9A1A80CFF4C}"/>
              </a:ext>
            </a:extLst>
          </p:cNvPr>
          <p:cNvSpPr>
            <a:spLocks noGrp="1"/>
          </p:cNvSpPr>
          <p:nvPr>
            <p:ph idx="1"/>
          </p:nvPr>
        </p:nvSpPr>
        <p:spPr>
          <a:xfrm>
            <a:off x="1108953" y="1789888"/>
            <a:ext cx="10116766" cy="4496611"/>
          </a:xfrm>
        </p:spPr>
        <p:txBody>
          <a:bodyPr>
            <a:normAutofit fontScale="92500" lnSpcReduction="10000"/>
          </a:bodyPr>
          <a:lstStyle/>
          <a:p>
            <a:pPr algn="just">
              <a:buFont typeface="Wingdings" panose="05000000000000000000" pitchFamily="2" charset="2"/>
              <a:buChar char="§"/>
            </a:pPr>
            <a:r>
              <a:rPr lang="en-US" dirty="0"/>
              <a:t> All required stationery is provided so pupils </a:t>
            </a:r>
            <a:r>
              <a:rPr lang="en-US" b="1" u="sng" dirty="0"/>
              <a:t>should not </a:t>
            </a:r>
            <a:r>
              <a:rPr lang="en-US" dirty="0"/>
              <a:t>bring anything from home. </a:t>
            </a:r>
          </a:p>
          <a:p>
            <a:pPr marL="0" indent="0" algn="just">
              <a:buNone/>
            </a:pPr>
            <a:r>
              <a:rPr lang="en-US" dirty="0"/>
              <a:t>	- This includes toys/fidgets, pencil cases, gel pens etc.  </a:t>
            </a:r>
          </a:p>
          <a:p>
            <a:pPr marL="0" indent="0" algn="just">
              <a:buNone/>
            </a:pPr>
            <a:r>
              <a:rPr lang="en-US" dirty="0"/>
              <a:t>Pencil cases will be allowed on a Friday during Green Time or at the teacher’s discretion. </a:t>
            </a:r>
            <a:endParaRPr lang="en-US" sz="400" dirty="0"/>
          </a:p>
          <a:p>
            <a:pPr marL="0" indent="0" algn="just">
              <a:buNone/>
            </a:pPr>
            <a:endParaRPr lang="en-US" sz="200" dirty="0"/>
          </a:p>
          <a:p>
            <a:pPr algn="just">
              <a:buFont typeface="Wingdings" panose="05000000000000000000" pitchFamily="2" charset="2"/>
              <a:buChar char="§"/>
              <a:defRPr/>
            </a:pPr>
            <a:r>
              <a:rPr lang="en-GB" dirty="0"/>
              <a:t> They need to have a good nights sleep, a healthy breakfast and be ready, willing and motivated to learn throughout the day.</a:t>
            </a:r>
          </a:p>
          <a:p>
            <a:pPr algn="just">
              <a:buFont typeface="Wingdings" panose="05000000000000000000" pitchFamily="2" charset="2"/>
              <a:buChar char="§"/>
              <a:defRPr/>
            </a:pPr>
            <a:r>
              <a:rPr lang="en-GB" dirty="0"/>
              <a:t> They should be respectful to everyone they come in contact with, adults and children alike.</a:t>
            </a:r>
          </a:p>
          <a:p>
            <a:pPr marL="0" indent="0" algn="just">
              <a:buNone/>
              <a:defRPr/>
            </a:pPr>
            <a:endParaRPr lang="en-US" sz="1000" dirty="0"/>
          </a:p>
          <a:p>
            <a:pPr marL="0" indent="0" algn="just">
              <a:buNone/>
              <a:defRPr/>
            </a:pPr>
            <a:r>
              <a:rPr lang="en-US" u="sng" dirty="0"/>
              <a:t>First Aid</a:t>
            </a:r>
          </a:p>
          <a:p>
            <a:pPr algn="just">
              <a:buFont typeface="Wingdings" panose="05000000000000000000" pitchFamily="2" charset="2"/>
              <a:buChar char="§"/>
            </a:pPr>
            <a:r>
              <a:rPr lang="en-GB" dirty="0"/>
              <a:t> Inhalers are to be given to the class teacher at the beginning of the year, these will be stored with your child’s details.</a:t>
            </a:r>
            <a:endParaRPr lang="en-US" dirty="0"/>
          </a:p>
          <a:p>
            <a:pPr algn="just">
              <a:buFont typeface="Wingdings" panose="05000000000000000000" pitchFamily="2" charset="2"/>
              <a:buChar char="§"/>
            </a:pPr>
            <a:r>
              <a:rPr lang="en-US" dirty="0"/>
              <a:t> Unless there is a specific medical need which teachers have been informed of, pupils should not be going to the toilet during learning time and are encouraged to use the opportunity at break and lunch.</a:t>
            </a:r>
          </a:p>
        </p:txBody>
      </p:sp>
    </p:spTree>
    <p:extLst>
      <p:ext uri="{BB962C8B-B14F-4D97-AF65-F5344CB8AC3E}">
        <p14:creationId xmlns:p14="http://schemas.microsoft.com/office/powerpoint/2010/main" val="17881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CC1B-1D20-4CDD-85C9-38EE231E7C1B}"/>
              </a:ext>
            </a:extLst>
          </p:cNvPr>
          <p:cNvSpPr>
            <a:spLocks noGrp="1"/>
          </p:cNvSpPr>
          <p:nvPr>
            <p:ph type="title"/>
          </p:nvPr>
        </p:nvSpPr>
        <p:spPr>
          <a:xfrm>
            <a:off x="1050028" y="800742"/>
            <a:ext cx="8596668" cy="749300"/>
          </a:xfrm>
        </p:spPr>
        <p:txBody>
          <a:bodyPr/>
          <a:lstStyle/>
          <a:p>
            <a:r>
              <a:rPr lang="en-US" dirty="0"/>
              <a:t>Parents in Partnership with School</a:t>
            </a:r>
          </a:p>
        </p:txBody>
      </p:sp>
      <p:sp>
        <p:nvSpPr>
          <p:cNvPr id="5" name="Content Placeholder 2">
            <a:extLst>
              <a:ext uri="{FF2B5EF4-FFF2-40B4-BE49-F238E27FC236}">
                <a16:creationId xmlns:a16="http://schemas.microsoft.com/office/drawing/2014/main" id="{C8121913-D43A-44E5-8760-313FF242C40E}"/>
              </a:ext>
            </a:extLst>
          </p:cNvPr>
          <p:cNvSpPr>
            <a:spLocks noGrp="1"/>
          </p:cNvSpPr>
          <p:nvPr>
            <p:ph idx="1"/>
          </p:nvPr>
        </p:nvSpPr>
        <p:spPr>
          <a:xfrm>
            <a:off x="1050027" y="1799611"/>
            <a:ext cx="10807990" cy="4987249"/>
          </a:xfrm>
        </p:spPr>
        <p:txBody>
          <a:bodyPr>
            <a:normAutofit/>
          </a:bodyPr>
          <a:lstStyle/>
          <a:p>
            <a:r>
              <a:rPr lang="en-US" sz="1800" dirty="0"/>
              <a:t>Have a skill we could use? A job related to one of our topics? Talk to us!</a:t>
            </a:r>
          </a:p>
          <a:p>
            <a:r>
              <a:rPr lang="en-US" sz="1800" u="sng" dirty="0"/>
              <a:t>Ways to keep in touch:</a:t>
            </a:r>
          </a:p>
          <a:p>
            <a:pPr>
              <a:buFontTx/>
              <a:buChar char="-"/>
            </a:pPr>
            <a:r>
              <a:rPr lang="en-US" sz="1800" dirty="0"/>
              <a:t>Message to adults on the gate in morning – these are all passed on to your child’s class teacher.</a:t>
            </a:r>
          </a:p>
          <a:p>
            <a:pPr>
              <a:buFontTx/>
              <a:buChar char="-"/>
            </a:pPr>
            <a:r>
              <a:rPr lang="en-US" sz="1800" dirty="0"/>
              <a:t>Brief chat at gate after school (teachers are busy getting children into cars so if you need a longer chat, please arrange a more convenient time with your child’s class teacher)</a:t>
            </a:r>
          </a:p>
          <a:p>
            <a:pPr>
              <a:buFontTx/>
              <a:buChar char="-"/>
            </a:pPr>
            <a:r>
              <a:rPr lang="en-US" sz="1800" dirty="0"/>
              <a:t>Email to book appointment: email addresses: </a:t>
            </a:r>
          </a:p>
          <a:p>
            <a:pPr>
              <a:buFontTx/>
              <a:buChar char="-"/>
            </a:pPr>
            <a:r>
              <a:rPr lang="en-US" sz="1800" dirty="0">
                <a:hlinkClick r:id="rId2"/>
              </a:rPr>
              <a:t>lhemple@langafel.kent.sch.uk</a:t>
            </a:r>
            <a:r>
              <a:rPr lang="en-US" sz="1800" dirty="0"/>
              <a:t> – Mrs Hemple (Phase Leader and Tiger)</a:t>
            </a:r>
          </a:p>
          <a:p>
            <a:pPr>
              <a:buFontTx/>
              <a:buChar char="-"/>
            </a:pPr>
            <a:r>
              <a:rPr lang="en-US" sz="1800" dirty="0">
                <a:hlinkClick r:id="rId3"/>
              </a:rPr>
              <a:t>aragon@langafel.kent.sch.uk</a:t>
            </a:r>
            <a:r>
              <a:rPr lang="en-US" sz="1800" dirty="0"/>
              <a:t> – Miss Ragon (Wolf)</a:t>
            </a:r>
          </a:p>
          <a:p>
            <a:pPr>
              <a:buFontTx/>
              <a:buChar char="-"/>
            </a:pPr>
            <a:r>
              <a:rPr lang="en-US" sz="1800" dirty="0">
                <a:hlinkClick r:id="rId4"/>
              </a:rPr>
              <a:t>scarter@langafel.kent.sch.uk</a:t>
            </a:r>
            <a:r>
              <a:rPr lang="en-US" sz="1800" dirty="0"/>
              <a:t> – Miss Carter (Wolf)</a:t>
            </a:r>
          </a:p>
          <a:p>
            <a:pPr>
              <a:buFontTx/>
              <a:buChar char="-"/>
            </a:pPr>
            <a:r>
              <a:rPr lang="en-US" sz="1800" dirty="0">
                <a:hlinkClick r:id="rId5"/>
              </a:rPr>
              <a:t>skay@langafel.kent.sch.uk</a:t>
            </a:r>
            <a:r>
              <a:rPr lang="en-US" sz="1800" dirty="0"/>
              <a:t> – Mrs Kay (Koala)</a:t>
            </a:r>
          </a:p>
          <a:p>
            <a:pPr marL="0" indent="0">
              <a:buNone/>
            </a:pPr>
            <a:r>
              <a:rPr lang="en-US" sz="1800" dirty="0">
                <a:solidFill>
                  <a:srgbClr val="FF0000"/>
                </a:solidFill>
              </a:rPr>
              <a:t>If you do not receive school emails, please visit the office to check they have your correct/updated contact details.</a:t>
            </a:r>
            <a:endParaRPr lang="en-US" dirty="0"/>
          </a:p>
        </p:txBody>
      </p:sp>
    </p:spTree>
    <p:extLst>
      <p:ext uri="{BB962C8B-B14F-4D97-AF65-F5344CB8AC3E}">
        <p14:creationId xmlns:p14="http://schemas.microsoft.com/office/powerpoint/2010/main" val="23620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br>
              <a:rPr lang="en-GB" dirty="0"/>
            </a:br>
            <a:r>
              <a:rPr lang="en-GB" dirty="0"/>
              <a:t>Any questions?</a:t>
            </a:r>
          </a:p>
        </p:txBody>
      </p:sp>
      <p:pic>
        <p:nvPicPr>
          <p:cNvPr id="4" name="Content Placeholder 4">
            <a:extLst>
              <a:ext uri="{FF2B5EF4-FFF2-40B4-BE49-F238E27FC236}">
                <a16:creationId xmlns:a16="http://schemas.microsoft.com/office/drawing/2014/main" id="{E9FD2342-171F-413F-B4A7-E4397E5817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775" y="2114550"/>
            <a:ext cx="6200775" cy="3486150"/>
          </a:xfrm>
        </p:spPr>
      </p:pic>
    </p:spTree>
    <p:extLst>
      <p:ext uri="{BB962C8B-B14F-4D97-AF65-F5344CB8AC3E}">
        <p14:creationId xmlns:p14="http://schemas.microsoft.com/office/powerpoint/2010/main" val="63990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CBD9-2D3D-465A-9409-9D5E0AD40AA7}"/>
              </a:ext>
            </a:extLst>
          </p:cNvPr>
          <p:cNvSpPr>
            <a:spLocks noGrp="1"/>
          </p:cNvSpPr>
          <p:nvPr>
            <p:ph type="title"/>
          </p:nvPr>
        </p:nvSpPr>
        <p:spPr>
          <a:xfrm>
            <a:off x="1097280" y="-28357"/>
            <a:ext cx="10058400" cy="1450757"/>
          </a:xfrm>
        </p:spPr>
        <p:txBody>
          <a:bodyPr/>
          <a:lstStyle/>
          <a:p>
            <a:pPr algn="ctr"/>
            <a:r>
              <a:rPr lang="en-US" dirty="0"/>
              <a:t>Classrooms and Entering/Exiting School</a:t>
            </a:r>
          </a:p>
        </p:txBody>
      </p:sp>
      <p:sp>
        <p:nvSpPr>
          <p:cNvPr id="3" name="Content Placeholder 2">
            <a:extLst>
              <a:ext uri="{FF2B5EF4-FFF2-40B4-BE49-F238E27FC236}">
                <a16:creationId xmlns:a16="http://schemas.microsoft.com/office/drawing/2014/main" id="{AA1E602E-0F7F-4E7C-901D-1848F1CCD22E}"/>
              </a:ext>
            </a:extLst>
          </p:cNvPr>
          <p:cNvSpPr>
            <a:spLocks noGrp="1"/>
          </p:cNvSpPr>
          <p:nvPr>
            <p:ph idx="1"/>
          </p:nvPr>
        </p:nvSpPr>
        <p:spPr>
          <a:xfrm>
            <a:off x="838200" y="1812607"/>
            <a:ext cx="10835640" cy="4547553"/>
          </a:xfrm>
        </p:spPr>
        <p:txBody>
          <a:bodyPr>
            <a:normAutofit fontScale="92500" lnSpcReduction="20000"/>
          </a:bodyPr>
          <a:lstStyle/>
          <a:p>
            <a:r>
              <a:rPr lang="en-US" sz="2400" dirty="0"/>
              <a:t>Arrive between </a:t>
            </a:r>
            <a:r>
              <a:rPr lang="en-US" sz="2400" b="1" dirty="0"/>
              <a:t>8:30-8:45am</a:t>
            </a:r>
            <a:r>
              <a:rPr lang="en-US" sz="2400" dirty="0"/>
              <a:t> – Use the drive-in system to drop your child off in the back playground or walk in by foot.  Children come into school via the Year R outdoor area (next to Molly’s)</a:t>
            </a:r>
          </a:p>
          <a:p>
            <a:endParaRPr lang="en-US" sz="2400" dirty="0"/>
          </a:p>
          <a:p>
            <a:r>
              <a:rPr lang="en-US" sz="2400" dirty="0"/>
              <a:t>School </a:t>
            </a:r>
            <a:r>
              <a:rPr lang="en-US" sz="2400" b="1" dirty="0"/>
              <a:t>ends at 3pm </a:t>
            </a:r>
            <a:r>
              <a:rPr lang="en-US" sz="2400" dirty="0"/>
              <a:t>– Please avoid arriving early as this can cause traffic on </a:t>
            </a:r>
            <a:r>
              <a:rPr lang="en-US" sz="2400" dirty="0" err="1"/>
              <a:t>Gorsewood</a:t>
            </a:r>
            <a:r>
              <a:rPr lang="en-US" sz="2400" dirty="0"/>
              <a:t> Road.</a:t>
            </a:r>
          </a:p>
          <a:p>
            <a:r>
              <a:rPr lang="en-US" sz="2400" dirty="0"/>
              <a:t>Collect your child from the same gate as morning drop off by foot or by using the drive-in system to collect your child in the same way as KS1.</a:t>
            </a:r>
          </a:p>
          <a:p>
            <a:r>
              <a:rPr lang="en-US" sz="2400" dirty="0"/>
              <a:t>If you are running particularly late, please inform the office.  The pick up window is</a:t>
            </a:r>
            <a:r>
              <a:rPr lang="en-US" sz="2400" b="1" dirty="0"/>
              <a:t> 3-3:15pm.</a:t>
            </a:r>
          </a:p>
          <a:p>
            <a:endParaRPr lang="en-US" sz="2400" dirty="0"/>
          </a:p>
          <a:p>
            <a:r>
              <a:rPr lang="en-US" sz="2400" dirty="0"/>
              <a:t>Children attending after school club are sent directly there from their classroom at the end of the day.</a:t>
            </a:r>
          </a:p>
          <a:p>
            <a:r>
              <a:rPr lang="en-US" sz="2400" dirty="0"/>
              <a:t>Children attending teacher-led clubs are sent to the location of the club/the classroom of the teacher running the club.</a:t>
            </a:r>
          </a:p>
        </p:txBody>
      </p:sp>
    </p:spTree>
    <p:extLst>
      <p:ext uri="{BB962C8B-B14F-4D97-AF65-F5344CB8AC3E}">
        <p14:creationId xmlns:p14="http://schemas.microsoft.com/office/powerpoint/2010/main" val="64592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50E-E63B-4342-A998-DC0D4331DB17}"/>
              </a:ext>
            </a:extLst>
          </p:cNvPr>
          <p:cNvSpPr>
            <a:spLocks noGrp="1"/>
          </p:cNvSpPr>
          <p:nvPr>
            <p:ph type="title"/>
          </p:nvPr>
        </p:nvSpPr>
        <p:spPr>
          <a:xfrm>
            <a:off x="1163688" y="325120"/>
            <a:ext cx="8596668" cy="1320800"/>
          </a:xfrm>
        </p:spPr>
        <p:txBody>
          <a:bodyPr/>
          <a:lstStyle/>
          <a:p>
            <a:r>
              <a:rPr lang="en-US" dirty="0"/>
              <a:t>A Typical Day in Year 3/4</a:t>
            </a:r>
          </a:p>
        </p:txBody>
      </p:sp>
      <p:graphicFrame>
        <p:nvGraphicFramePr>
          <p:cNvPr id="4" name="Table 3">
            <a:extLst>
              <a:ext uri="{FF2B5EF4-FFF2-40B4-BE49-F238E27FC236}">
                <a16:creationId xmlns:a16="http://schemas.microsoft.com/office/drawing/2014/main" id="{3A574EBB-7D57-4A18-8CDC-53582BE235BF}"/>
              </a:ext>
            </a:extLst>
          </p:cNvPr>
          <p:cNvGraphicFramePr>
            <a:graphicFrameLocks noGrp="1"/>
          </p:cNvGraphicFramePr>
          <p:nvPr>
            <p:extLst>
              <p:ext uri="{D42A27DB-BD31-4B8C-83A1-F6EECF244321}">
                <p14:modId xmlns:p14="http://schemas.microsoft.com/office/powerpoint/2010/main" val="3430177395"/>
              </p:ext>
            </p:extLst>
          </p:nvPr>
        </p:nvGraphicFramePr>
        <p:xfrm>
          <a:off x="1173848" y="1838960"/>
          <a:ext cx="6954152" cy="3977640"/>
        </p:xfrm>
        <a:graphic>
          <a:graphicData uri="http://schemas.openxmlformats.org/drawingml/2006/table">
            <a:tbl>
              <a:tblPr firstRow="1" bandRow="1">
                <a:tableStyleId>{5C22544A-7EE6-4342-B048-85BDC9FD1C3A}</a:tableStyleId>
              </a:tblPr>
              <a:tblGrid>
                <a:gridCol w="2127819">
                  <a:extLst>
                    <a:ext uri="{9D8B030D-6E8A-4147-A177-3AD203B41FA5}">
                      <a16:colId xmlns:a16="http://schemas.microsoft.com/office/drawing/2014/main" val="204272657"/>
                    </a:ext>
                  </a:extLst>
                </a:gridCol>
                <a:gridCol w="4826333">
                  <a:extLst>
                    <a:ext uri="{9D8B030D-6E8A-4147-A177-3AD203B41FA5}">
                      <a16:colId xmlns:a16="http://schemas.microsoft.com/office/drawing/2014/main" val="706540079"/>
                    </a:ext>
                  </a:extLst>
                </a:gridCol>
              </a:tblGrid>
              <a:tr h="370840">
                <a:tc>
                  <a:txBody>
                    <a:bodyPr/>
                    <a:lstStyle/>
                    <a:p>
                      <a:r>
                        <a:rPr lang="en-GB" dirty="0"/>
                        <a:t>Time</a:t>
                      </a:r>
                    </a:p>
                  </a:txBody>
                  <a:tcPr/>
                </a:tc>
                <a:tc>
                  <a:txBody>
                    <a:bodyPr/>
                    <a:lstStyle/>
                    <a:p>
                      <a:r>
                        <a:rPr lang="en-GB" dirty="0"/>
                        <a:t>Session</a:t>
                      </a:r>
                    </a:p>
                  </a:txBody>
                  <a:tcPr/>
                </a:tc>
                <a:extLst>
                  <a:ext uri="{0D108BD9-81ED-4DB2-BD59-A6C34878D82A}">
                    <a16:rowId xmlns:a16="http://schemas.microsoft.com/office/drawing/2014/main" val="182702985"/>
                  </a:ext>
                </a:extLst>
              </a:tr>
              <a:tr h="370840">
                <a:tc>
                  <a:txBody>
                    <a:bodyPr/>
                    <a:lstStyle/>
                    <a:p>
                      <a:r>
                        <a:rPr lang="en-GB" dirty="0"/>
                        <a:t>8:30am – 8:55am</a:t>
                      </a:r>
                    </a:p>
                  </a:txBody>
                  <a:tcPr/>
                </a:tc>
                <a:tc>
                  <a:txBody>
                    <a:bodyPr/>
                    <a:lstStyle/>
                    <a:p>
                      <a:r>
                        <a:rPr lang="en-GB" dirty="0"/>
                        <a:t>EMW and registration</a:t>
                      </a:r>
                    </a:p>
                  </a:txBody>
                  <a:tcPr/>
                </a:tc>
                <a:extLst>
                  <a:ext uri="{0D108BD9-81ED-4DB2-BD59-A6C34878D82A}">
                    <a16:rowId xmlns:a16="http://schemas.microsoft.com/office/drawing/2014/main" val="2275221100"/>
                  </a:ext>
                </a:extLst>
              </a:tr>
              <a:tr h="370840">
                <a:tc>
                  <a:txBody>
                    <a:bodyPr/>
                    <a:lstStyle/>
                    <a:p>
                      <a:r>
                        <a:rPr lang="en-GB" dirty="0"/>
                        <a:t>9am – 10am</a:t>
                      </a:r>
                    </a:p>
                  </a:txBody>
                  <a:tcPr/>
                </a:tc>
                <a:tc>
                  <a:txBody>
                    <a:bodyPr/>
                    <a:lstStyle/>
                    <a:p>
                      <a:r>
                        <a:rPr lang="en-GB" dirty="0"/>
                        <a:t>English</a:t>
                      </a:r>
                    </a:p>
                  </a:txBody>
                  <a:tcPr/>
                </a:tc>
                <a:extLst>
                  <a:ext uri="{0D108BD9-81ED-4DB2-BD59-A6C34878D82A}">
                    <a16:rowId xmlns:a16="http://schemas.microsoft.com/office/drawing/2014/main" val="1303320105"/>
                  </a:ext>
                </a:extLst>
              </a:tr>
              <a:tr h="370840">
                <a:tc>
                  <a:txBody>
                    <a:bodyPr/>
                    <a:lstStyle/>
                    <a:p>
                      <a:r>
                        <a:rPr lang="en-GB" dirty="0"/>
                        <a:t>10am – 10:30am</a:t>
                      </a:r>
                    </a:p>
                  </a:txBody>
                  <a:tcPr/>
                </a:tc>
                <a:tc>
                  <a:txBody>
                    <a:bodyPr/>
                    <a:lstStyle/>
                    <a:p>
                      <a:r>
                        <a:rPr lang="en-GB" dirty="0"/>
                        <a:t>SPAG/Phonics and guided reading</a:t>
                      </a:r>
                    </a:p>
                  </a:txBody>
                  <a:tcPr/>
                </a:tc>
                <a:extLst>
                  <a:ext uri="{0D108BD9-81ED-4DB2-BD59-A6C34878D82A}">
                    <a16:rowId xmlns:a16="http://schemas.microsoft.com/office/drawing/2014/main" val="1435596589"/>
                  </a:ext>
                </a:extLst>
              </a:tr>
              <a:tr h="370840">
                <a:tc>
                  <a:txBody>
                    <a:bodyPr/>
                    <a:lstStyle/>
                    <a:p>
                      <a:r>
                        <a:rPr lang="en-GB" dirty="0"/>
                        <a:t>10:30am – 10:50am</a:t>
                      </a:r>
                    </a:p>
                  </a:txBody>
                  <a:tcPr/>
                </a:tc>
                <a:tc>
                  <a:txBody>
                    <a:bodyPr/>
                    <a:lstStyle/>
                    <a:p>
                      <a:r>
                        <a:rPr lang="en-GB" dirty="0"/>
                        <a:t>Worship</a:t>
                      </a:r>
                    </a:p>
                  </a:txBody>
                  <a:tcPr/>
                </a:tc>
                <a:extLst>
                  <a:ext uri="{0D108BD9-81ED-4DB2-BD59-A6C34878D82A}">
                    <a16:rowId xmlns:a16="http://schemas.microsoft.com/office/drawing/2014/main" val="233518253"/>
                  </a:ext>
                </a:extLst>
              </a:tr>
              <a:tr h="370840">
                <a:tc>
                  <a:txBody>
                    <a:bodyPr/>
                    <a:lstStyle/>
                    <a:p>
                      <a:r>
                        <a:rPr lang="en-GB" dirty="0"/>
                        <a:t>10:50am – 11:05am</a:t>
                      </a:r>
                    </a:p>
                  </a:txBody>
                  <a:tcPr/>
                </a:tc>
                <a:tc>
                  <a:txBody>
                    <a:bodyPr/>
                    <a:lstStyle/>
                    <a:p>
                      <a:r>
                        <a:rPr lang="en-GB" dirty="0"/>
                        <a:t>Break</a:t>
                      </a:r>
                    </a:p>
                  </a:txBody>
                  <a:tcPr/>
                </a:tc>
                <a:extLst>
                  <a:ext uri="{0D108BD9-81ED-4DB2-BD59-A6C34878D82A}">
                    <a16:rowId xmlns:a16="http://schemas.microsoft.com/office/drawing/2014/main" val="1544942421"/>
                  </a:ext>
                </a:extLst>
              </a:tr>
              <a:tr h="370840">
                <a:tc>
                  <a:txBody>
                    <a:bodyPr/>
                    <a:lstStyle/>
                    <a:p>
                      <a:r>
                        <a:rPr lang="en-GB" dirty="0"/>
                        <a:t>11:05am – 12:05pm</a:t>
                      </a:r>
                    </a:p>
                  </a:txBody>
                  <a:tcPr/>
                </a:tc>
                <a:tc>
                  <a:txBody>
                    <a:bodyPr/>
                    <a:lstStyle/>
                    <a:p>
                      <a:r>
                        <a:rPr lang="en-GB" dirty="0"/>
                        <a:t>Maths</a:t>
                      </a:r>
                    </a:p>
                  </a:txBody>
                  <a:tcPr/>
                </a:tc>
                <a:extLst>
                  <a:ext uri="{0D108BD9-81ED-4DB2-BD59-A6C34878D82A}">
                    <a16:rowId xmlns:a16="http://schemas.microsoft.com/office/drawing/2014/main" val="1245061128"/>
                  </a:ext>
                </a:extLst>
              </a:tr>
              <a:tr h="370840">
                <a:tc>
                  <a:txBody>
                    <a:bodyPr/>
                    <a:lstStyle/>
                    <a:p>
                      <a:r>
                        <a:rPr lang="en-GB" dirty="0"/>
                        <a:t>12:05pm – 1:05pm</a:t>
                      </a:r>
                    </a:p>
                  </a:txBody>
                  <a:tcPr/>
                </a:tc>
                <a:tc>
                  <a:txBody>
                    <a:bodyPr/>
                    <a:lstStyle/>
                    <a:p>
                      <a:r>
                        <a:rPr lang="en-GB" dirty="0"/>
                        <a:t>Lunch</a:t>
                      </a:r>
                    </a:p>
                  </a:txBody>
                  <a:tcPr/>
                </a:tc>
                <a:extLst>
                  <a:ext uri="{0D108BD9-81ED-4DB2-BD59-A6C34878D82A}">
                    <a16:rowId xmlns:a16="http://schemas.microsoft.com/office/drawing/2014/main" val="3680538115"/>
                  </a:ext>
                </a:extLst>
              </a:tr>
              <a:tr h="370840">
                <a:tc>
                  <a:txBody>
                    <a:bodyPr/>
                    <a:lstStyle/>
                    <a:p>
                      <a:r>
                        <a:rPr lang="en-GB" dirty="0"/>
                        <a:t>1:05pm – 2pm</a:t>
                      </a:r>
                    </a:p>
                    <a:p>
                      <a:r>
                        <a:rPr lang="en-GB" dirty="0"/>
                        <a:t>2pm – 2:55pm</a:t>
                      </a:r>
                    </a:p>
                  </a:txBody>
                  <a:tcPr/>
                </a:tc>
                <a:tc>
                  <a:txBody>
                    <a:bodyPr/>
                    <a:lstStyle/>
                    <a:p>
                      <a:r>
                        <a:rPr lang="en-GB" dirty="0"/>
                        <a:t>Two sessions: </a:t>
                      </a:r>
                      <a:r>
                        <a:rPr lang="en-GB" sz="1800" spc="-45" dirty="0">
                          <a:latin typeface="+mn-lt"/>
                          <a:cs typeface="Trebuchet MS"/>
                        </a:rPr>
                        <a:t>Topic, </a:t>
                      </a:r>
                      <a:r>
                        <a:rPr lang="en-GB" sz="1800" dirty="0">
                          <a:latin typeface="+mn-lt"/>
                          <a:cs typeface="Trebuchet MS"/>
                        </a:rPr>
                        <a:t>PE, Science, </a:t>
                      </a:r>
                      <a:r>
                        <a:rPr lang="en-GB" sz="1800" spc="-5" dirty="0">
                          <a:latin typeface="+mn-lt"/>
                          <a:cs typeface="Trebuchet MS"/>
                        </a:rPr>
                        <a:t>RE, Computing, French, RSHE</a:t>
                      </a:r>
                      <a:endParaRPr lang="en-GB" dirty="0"/>
                    </a:p>
                  </a:txBody>
                  <a:tcPr/>
                </a:tc>
                <a:extLst>
                  <a:ext uri="{0D108BD9-81ED-4DB2-BD59-A6C34878D82A}">
                    <a16:rowId xmlns:a16="http://schemas.microsoft.com/office/drawing/2014/main" val="1684261516"/>
                  </a:ext>
                </a:extLst>
              </a:tr>
              <a:tr h="370840">
                <a:tc>
                  <a:txBody>
                    <a:bodyPr/>
                    <a:lstStyle/>
                    <a:p>
                      <a:r>
                        <a:rPr lang="en-GB" dirty="0"/>
                        <a:t>3pm</a:t>
                      </a:r>
                    </a:p>
                  </a:txBody>
                  <a:tcPr/>
                </a:tc>
                <a:tc>
                  <a:txBody>
                    <a:bodyPr/>
                    <a:lstStyle/>
                    <a:p>
                      <a:r>
                        <a:rPr lang="en-GB" dirty="0"/>
                        <a:t>Home time</a:t>
                      </a:r>
                    </a:p>
                  </a:txBody>
                  <a:tcPr/>
                </a:tc>
                <a:extLst>
                  <a:ext uri="{0D108BD9-81ED-4DB2-BD59-A6C34878D82A}">
                    <a16:rowId xmlns:a16="http://schemas.microsoft.com/office/drawing/2014/main" val="1804999806"/>
                  </a:ext>
                </a:extLst>
              </a:tr>
            </a:tbl>
          </a:graphicData>
        </a:graphic>
      </p:graphicFrame>
      <p:sp>
        <p:nvSpPr>
          <p:cNvPr id="5" name="TextBox 4">
            <a:extLst>
              <a:ext uri="{FF2B5EF4-FFF2-40B4-BE49-F238E27FC236}">
                <a16:creationId xmlns:a16="http://schemas.microsoft.com/office/drawing/2014/main" id="{7D52234D-016C-48B1-8DE3-0F8D7AC4C6CF}"/>
              </a:ext>
            </a:extLst>
          </p:cNvPr>
          <p:cNvSpPr txBox="1"/>
          <p:nvPr/>
        </p:nvSpPr>
        <p:spPr>
          <a:xfrm>
            <a:off x="8310880" y="1838960"/>
            <a:ext cx="3144152" cy="3170099"/>
          </a:xfrm>
          <a:prstGeom prst="rect">
            <a:avLst/>
          </a:prstGeom>
          <a:noFill/>
        </p:spPr>
        <p:txBody>
          <a:bodyPr wrap="square" rtlCol="0">
            <a:spAutoFit/>
          </a:bodyPr>
          <a:lstStyle/>
          <a:p>
            <a:pPr marL="285750" indent="-285750">
              <a:buFont typeface="Wingdings" panose="05000000000000000000" pitchFamily="2" charset="2"/>
              <a:buChar char="§"/>
            </a:pPr>
            <a:r>
              <a:rPr lang="en-GB" sz="2000" dirty="0"/>
              <a:t>Children that still require phonics learning will do this along with appropriate guided reading instead of SPAG until they are ready.</a:t>
            </a:r>
          </a:p>
          <a:p>
            <a:pPr marL="285750" indent="-285750">
              <a:buFont typeface="Wingdings" panose="05000000000000000000" pitchFamily="2" charset="2"/>
              <a:buChar char="§"/>
            </a:pPr>
            <a:r>
              <a:rPr lang="en-GB" sz="2000" dirty="0"/>
              <a:t>Year groups are split for maths – two Year 3 classes and two Year 4 classes</a:t>
            </a:r>
          </a:p>
        </p:txBody>
      </p:sp>
    </p:spTree>
    <p:extLst>
      <p:ext uri="{BB962C8B-B14F-4D97-AF65-F5344CB8AC3E}">
        <p14:creationId xmlns:p14="http://schemas.microsoft.com/office/powerpoint/2010/main" val="234123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A340-A69D-4DD1-AE52-4F863D19B40A}"/>
              </a:ext>
            </a:extLst>
          </p:cNvPr>
          <p:cNvSpPr>
            <a:spLocks noGrp="1"/>
          </p:cNvSpPr>
          <p:nvPr>
            <p:ph type="title"/>
          </p:nvPr>
        </p:nvSpPr>
        <p:spPr>
          <a:xfrm>
            <a:off x="1107008" y="831352"/>
            <a:ext cx="10058400" cy="702303"/>
          </a:xfrm>
        </p:spPr>
        <p:txBody>
          <a:bodyPr>
            <a:normAutofit fontScale="90000"/>
          </a:bodyPr>
          <a:lstStyle/>
          <a:p>
            <a:r>
              <a:rPr lang="en-US" dirty="0"/>
              <a:t>Other curriculum areas</a:t>
            </a:r>
          </a:p>
        </p:txBody>
      </p:sp>
      <p:sp>
        <p:nvSpPr>
          <p:cNvPr id="5" name="Content Placeholder 4">
            <a:extLst>
              <a:ext uri="{FF2B5EF4-FFF2-40B4-BE49-F238E27FC236}">
                <a16:creationId xmlns:a16="http://schemas.microsoft.com/office/drawing/2014/main" id="{59AFDCDA-734B-41C1-B8A0-59681491A619}"/>
              </a:ext>
            </a:extLst>
          </p:cNvPr>
          <p:cNvSpPr>
            <a:spLocks noGrp="1"/>
          </p:cNvSpPr>
          <p:nvPr>
            <p:ph idx="1"/>
          </p:nvPr>
        </p:nvSpPr>
        <p:spPr>
          <a:xfrm>
            <a:off x="1097280" y="1838528"/>
            <a:ext cx="10058400" cy="4030566"/>
          </a:xfrm>
          <a:solidFill>
            <a:schemeClr val="bg1"/>
          </a:solidFill>
        </p:spPr>
        <p:txBody>
          <a:bodyPr/>
          <a:lstStyle/>
          <a:p>
            <a:pPr>
              <a:buFont typeface="Wingdings" panose="05000000000000000000" pitchFamily="2" charset="2"/>
              <a:buChar char="§"/>
            </a:pPr>
            <a:r>
              <a:rPr lang="en-GB" dirty="0"/>
              <a:t> The Year 3/4 curriculum map which shows the national curriculum progression throughout the year will be available on the school website from September.</a:t>
            </a:r>
          </a:p>
          <a:p>
            <a:pPr marL="0" indent="0">
              <a:buNone/>
            </a:pPr>
            <a:r>
              <a:rPr lang="en-GB" dirty="0">
                <a:hlinkClick r:id="rId3"/>
              </a:rPr>
              <a:t>https://www.langafel.kent.sch.uk/academics</a:t>
            </a:r>
            <a:endParaRPr lang="en-GB" dirty="0"/>
          </a:p>
          <a:p>
            <a:pPr marL="0" indent="0">
              <a:buNone/>
            </a:pPr>
            <a:endParaRPr lang="en-GB" dirty="0"/>
          </a:p>
          <a:p>
            <a:pPr>
              <a:buFont typeface="Wingdings" panose="05000000000000000000" pitchFamily="2" charset="2"/>
              <a:buChar char="§"/>
            </a:pPr>
            <a:r>
              <a:rPr lang="en-GB" dirty="0"/>
              <a:t> Knowledge Organisers for every new topic can be found on the school website and a paper copy will be provided.</a:t>
            </a:r>
          </a:p>
          <a:p>
            <a:pPr marL="0" indent="0">
              <a:buNone/>
            </a:pPr>
            <a:r>
              <a:rPr lang="en-GB" dirty="0">
                <a:hlinkClick r:id="rId4"/>
              </a:rPr>
              <a:t>https://www.langafel.kent.sch.uk/blank-page-8</a:t>
            </a:r>
            <a:r>
              <a:rPr lang="en-GB" dirty="0"/>
              <a:t> </a:t>
            </a:r>
          </a:p>
        </p:txBody>
      </p:sp>
    </p:spTree>
    <p:extLst>
      <p:ext uri="{BB962C8B-B14F-4D97-AF65-F5344CB8AC3E}">
        <p14:creationId xmlns:p14="http://schemas.microsoft.com/office/powerpoint/2010/main" val="34701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5DE6-949B-4329-899C-A1B3D1F87036}"/>
              </a:ext>
            </a:extLst>
          </p:cNvPr>
          <p:cNvSpPr>
            <a:spLocks noGrp="1"/>
          </p:cNvSpPr>
          <p:nvPr>
            <p:ph type="title"/>
          </p:nvPr>
        </p:nvSpPr>
        <p:spPr/>
        <p:txBody>
          <a:bodyPr/>
          <a:lstStyle/>
          <a:p>
            <a:r>
              <a:rPr lang="en-US" dirty="0"/>
              <a:t>Curriculum map</a:t>
            </a:r>
          </a:p>
        </p:txBody>
      </p:sp>
      <p:graphicFrame>
        <p:nvGraphicFramePr>
          <p:cNvPr id="4" name="Table 3">
            <a:extLst>
              <a:ext uri="{FF2B5EF4-FFF2-40B4-BE49-F238E27FC236}">
                <a16:creationId xmlns:a16="http://schemas.microsoft.com/office/drawing/2014/main" id="{413C6F39-18C8-4A72-BD1B-9C6CA86E85AD}"/>
              </a:ext>
            </a:extLst>
          </p:cNvPr>
          <p:cNvGraphicFramePr>
            <a:graphicFrameLocks noGrp="1"/>
          </p:cNvGraphicFramePr>
          <p:nvPr>
            <p:extLst>
              <p:ext uri="{D42A27DB-BD31-4B8C-83A1-F6EECF244321}">
                <p14:modId xmlns:p14="http://schemas.microsoft.com/office/powerpoint/2010/main" val="325795053"/>
              </p:ext>
            </p:extLst>
          </p:nvPr>
        </p:nvGraphicFramePr>
        <p:xfrm>
          <a:off x="2003351" y="2162902"/>
          <a:ext cx="8246257" cy="3237260"/>
        </p:xfrm>
        <a:graphic>
          <a:graphicData uri="http://schemas.openxmlformats.org/drawingml/2006/table">
            <a:tbl>
              <a:tblPr firstRow="1" bandRow="1">
                <a:tableStyleId>{5C22544A-7EE6-4342-B048-85BDC9FD1C3A}</a:tableStyleId>
              </a:tblPr>
              <a:tblGrid>
                <a:gridCol w="1016782">
                  <a:extLst>
                    <a:ext uri="{9D8B030D-6E8A-4147-A177-3AD203B41FA5}">
                      <a16:colId xmlns:a16="http://schemas.microsoft.com/office/drawing/2014/main" val="2904151388"/>
                    </a:ext>
                  </a:extLst>
                </a:gridCol>
                <a:gridCol w="2571750">
                  <a:extLst>
                    <a:ext uri="{9D8B030D-6E8A-4147-A177-3AD203B41FA5}">
                      <a16:colId xmlns:a16="http://schemas.microsoft.com/office/drawing/2014/main" val="1855983141"/>
                    </a:ext>
                  </a:extLst>
                </a:gridCol>
                <a:gridCol w="4657725">
                  <a:extLst>
                    <a:ext uri="{9D8B030D-6E8A-4147-A177-3AD203B41FA5}">
                      <a16:colId xmlns:a16="http://schemas.microsoft.com/office/drawing/2014/main" val="1942111613"/>
                    </a:ext>
                  </a:extLst>
                </a:gridCol>
              </a:tblGrid>
              <a:tr h="601350">
                <a:tc>
                  <a:txBody>
                    <a:bodyPr/>
                    <a:lstStyle/>
                    <a:p>
                      <a:endParaRPr lang="en-US" dirty="0"/>
                    </a:p>
                  </a:txBody>
                  <a:tcPr/>
                </a:tc>
                <a:tc>
                  <a:txBody>
                    <a:bodyPr/>
                    <a:lstStyle/>
                    <a:p>
                      <a:r>
                        <a:rPr lang="en-US" dirty="0"/>
                        <a:t>Topic with weblinks</a:t>
                      </a:r>
                    </a:p>
                  </a:txBody>
                  <a:tcPr/>
                </a:tc>
                <a:tc>
                  <a:txBody>
                    <a:bodyPr/>
                    <a:lstStyle/>
                    <a:p>
                      <a:r>
                        <a:rPr lang="en-US" dirty="0"/>
                        <a:t>Events/visits planned</a:t>
                      </a:r>
                    </a:p>
                  </a:txBody>
                  <a:tcPr/>
                </a:tc>
                <a:extLst>
                  <a:ext uri="{0D108BD9-81ED-4DB2-BD59-A6C34878D82A}">
                    <a16:rowId xmlns:a16="http://schemas.microsoft.com/office/drawing/2014/main" val="217005994"/>
                  </a:ext>
                </a:extLst>
              </a:tr>
              <a:tr h="438485">
                <a:tc>
                  <a:txBody>
                    <a:bodyPr/>
                    <a:lstStyle/>
                    <a:p>
                      <a:r>
                        <a:rPr lang="en-US" dirty="0"/>
                        <a:t>Term 1</a:t>
                      </a:r>
                    </a:p>
                  </a:txBody>
                  <a:tcPr/>
                </a:tc>
                <a:tc>
                  <a:txBody>
                    <a:bodyPr/>
                    <a:lstStyle/>
                    <a:p>
                      <a:r>
                        <a:rPr lang="en-US" dirty="0"/>
                        <a:t>Through the Ages</a:t>
                      </a:r>
                    </a:p>
                  </a:txBody>
                  <a:tcPr/>
                </a:tc>
                <a:tc>
                  <a:txBody>
                    <a:bodyPr/>
                    <a:lstStyle/>
                    <a:p>
                      <a:r>
                        <a:rPr lang="en-US" dirty="0"/>
                        <a:t>Kent Life Stone Age workshop</a:t>
                      </a:r>
                    </a:p>
                  </a:txBody>
                  <a:tcPr/>
                </a:tc>
                <a:extLst>
                  <a:ext uri="{0D108BD9-81ED-4DB2-BD59-A6C34878D82A}">
                    <a16:rowId xmlns:a16="http://schemas.microsoft.com/office/drawing/2014/main" val="3649830363"/>
                  </a:ext>
                </a:extLst>
              </a:tr>
              <a:tr h="438485">
                <a:tc>
                  <a:txBody>
                    <a:bodyPr/>
                    <a:lstStyle/>
                    <a:p>
                      <a:r>
                        <a:rPr lang="en-US" dirty="0"/>
                        <a:t>Term 2</a:t>
                      </a:r>
                    </a:p>
                  </a:txBody>
                  <a:tcPr/>
                </a:tc>
                <a:tc>
                  <a:txBody>
                    <a:bodyPr/>
                    <a:lstStyle/>
                    <a:p>
                      <a:r>
                        <a:rPr lang="en-US" dirty="0"/>
                        <a:t>Egyptians</a:t>
                      </a:r>
                    </a:p>
                  </a:txBody>
                  <a:tcPr/>
                </a:tc>
                <a:tc>
                  <a:txBody>
                    <a:bodyPr/>
                    <a:lstStyle/>
                    <a:p>
                      <a:r>
                        <a:rPr lang="en-US" dirty="0"/>
                        <a:t>Dress up like an Egyptian – theme day in school</a:t>
                      </a:r>
                    </a:p>
                  </a:txBody>
                  <a:tcPr/>
                </a:tc>
                <a:extLst>
                  <a:ext uri="{0D108BD9-81ED-4DB2-BD59-A6C34878D82A}">
                    <a16:rowId xmlns:a16="http://schemas.microsoft.com/office/drawing/2014/main" val="3649437251"/>
                  </a:ext>
                </a:extLst>
              </a:tr>
              <a:tr h="438485">
                <a:tc>
                  <a:txBody>
                    <a:bodyPr/>
                    <a:lstStyle/>
                    <a:p>
                      <a:r>
                        <a:rPr lang="en-US" dirty="0"/>
                        <a:t>Term 3</a:t>
                      </a:r>
                    </a:p>
                  </a:txBody>
                  <a:tcPr/>
                </a:tc>
                <a:tc>
                  <a:txBody>
                    <a:bodyPr/>
                    <a:lstStyle/>
                    <a:p>
                      <a:r>
                        <a:rPr lang="en-US" dirty="0"/>
                        <a:t>Ancient Greece</a:t>
                      </a:r>
                    </a:p>
                  </a:txBody>
                  <a:tcPr/>
                </a:tc>
                <a:tc>
                  <a:txBody>
                    <a:bodyPr/>
                    <a:lstStyle/>
                    <a:p>
                      <a:r>
                        <a:rPr lang="en-US" dirty="0"/>
                        <a:t>TBC</a:t>
                      </a:r>
                    </a:p>
                  </a:txBody>
                  <a:tcPr/>
                </a:tc>
                <a:extLst>
                  <a:ext uri="{0D108BD9-81ED-4DB2-BD59-A6C34878D82A}">
                    <a16:rowId xmlns:a16="http://schemas.microsoft.com/office/drawing/2014/main" val="400459359"/>
                  </a:ext>
                </a:extLst>
              </a:tr>
              <a:tr h="438485">
                <a:tc>
                  <a:txBody>
                    <a:bodyPr/>
                    <a:lstStyle/>
                    <a:p>
                      <a:r>
                        <a:rPr lang="en-US" dirty="0"/>
                        <a:t>Term 4</a:t>
                      </a:r>
                    </a:p>
                  </a:txBody>
                  <a:tcPr/>
                </a:tc>
                <a:tc>
                  <a:txBody>
                    <a:bodyPr/>
                    <a:lstStyle/>
                    <a:p>
                      <a:r>
                        <a:rPr lang="en-US" dirty="0"/>
                        <a:t>Ancient Greece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192394938"/>
                  </a:ext>
                </a:extLst>
              </a:tr>
              <a:tr h="443485">
                <a:tc>
                  <a:txBody>
                    <a:bodyPr/>
                    <a:lstStyle/>
                    <a:p>
                      <a:r>
                        <a:rPr lang="en-US" dirty="0"/>
                        <a:t>Term 5</a:t>
                      </a:r>
                    </a:p>
                  </a:txBody>
                  <a:tcPr/>
                </a:tc>
                <a:tc>
                  <a:txBody>
                    <a:bodyPr/>
                    <a:lstStyle/>
                    <a:p>
                      <a:r>
                        <a:rPr lang="en-US" dirty="0"/>
                        <a:t>Extreme Earth</a:t>
                      </a:r>
                    </a:p>
                  </a:txBody>
                  <a:tcPr/>
                </a:tc>
                <a:tc>
                  <a:txBody>
                    <a:bodyPr/>
                    <a:lstStyle/>
                    <a:p>
                      <a:r>
                        <a:rPr lang="en-US" dirty="0"/>
                        <a:t>TBC</a:t>
                      </a:r>
                    </a:p>
                  </a:txBody>
                  <a:tcPr/>
                </a:tc>
                <a:extLst>
                  <a:ext uri="{0D108BD9-81ED-4DB2-BD59-A6C34878D82A}">
                    <a16:rowId xmlns:a16="http://schemas.microsoft.com/office/drawing/2014/main" val="1292644421"/>
                  </a:ext>
                </a:extLst>
              </a:tr>
              <a:tr h="438485">
                <a:tc>
                  <a:txBody>
                    <a:bodyPr/>
                    <a:lstStyle/>
                    <a:p>
                      <a:r>
                        <a:rPr lang="en-US" dirty="0"/>
                        <a:t>Term 6</a:t>
                      </a:r>
                    </a:p>
                  </a:txBody>
                  <a:tcPr/>
                </a:tc>
                <a:tc>
                  <a:txBody>
                    <a:bodyPr/>
                    <a:lstStyle/>
                    <a:p>
                      <a:r>
                        <a:rPr lang="en-US" dirty="0"/>
                        <a:t>Extreme Earth</a:t>
                      </a:r>
                    </a:p>
                  </a:txBody>
                  <a:tcPr/>
                </a:tc>
                <a:tc>
                  <a:txBody>
                    <a:bodyPr/>
                    <a:lstStyle/>
                    <a:p>
                      <a:endParaRPr lang="en-US" dirty="0"/>
                    </a:p>
                  </a:txBody>
                  <a:tcPr/>
                </a:tc>
                <a:extLst>
                  <a:ext uri="{0D108BD9-81ED-4DB2-BD59-A6C34878D82A}">
                    <a16:rowId xmlns:a16="http://schemas.microsoft.com/office/drawing/2014/main" val="4230472362"/>
                  </a:ext>
                </a:extLst>
              </a:tr>
            </a:tbl>
          </a:graphicData>
        </a:graphic>
      </p:graphicFrame>
    </p:spTree>
    <p:extLst>
      <p:ext uri="{BB962C8B-B14F-4D97-AF65-F5344CB8AC3E}">
        <p14:creationId xmlns:p14="http://schemas.microsoft.com/office/powerpoint/2010/main" val="344119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1076960" y="640080"/>
            <a:ext cx="10058400" cy="904240"/>
          </a:xfrm>
        </p:spPr>
        <p:txBody>
          <a:bodyPr/>
          <a:lstStyle/>
          <a:p>
            <a:r>
              <a:rPr lang="en-US" dirty="0"/>
              <a:t>Core curriculum: Reading in LKS2</a:t>
            </a:r>
          </a:p>
        </p:txBody>
      </p:sp>
      <p:sp>
        <p:nvSpPr>
          <p:cNvPr id="6" name="Content Placeholder 5">
            <a:extLst>
              <a:ext uri="{FF2B5EF4-FFF2-40B4-BE49-F238E27FC236}">
                <a16:creationId xmlns:a16="http://schemas.microsoft.com/office/drawing/2014/main" id="{DDECD58A-4B71-410D-ABE2-73F542033396}"/>
              </a:ext>
            </a:extLst>
          </p:cNvPr>
          <p:cNvSpPr>
            <a:spLocks noGrp="1"/>
          </p:cNvSpPr>
          <p:nvPr>
            <p:ph idx="1"/>
          </p:nvPr>
        </p:nvSpPr>
        <p:spPr>
          <a:xfrm>
            <a:off x="1195494" y="1981200"/>
            <a:ext cx="9476316" cy="4676140"/>
          </a:xfrm>
        </p:spPr>
        <p:txBody>
          <a:bodyPr>
            <a:normAutofit/>
          </a:bodyPr>
          <a:lstStyle/>
          <a:p>
            <a:pPr marL="0" indent="0">
              <a:buNone/>
            </a:pPr>
            <a:r>
              <a:rPr lang="en-GB" sz="2000" b="1" u="sng" dirty="0"/>
              <a:t>Home Reading Books</a:t>
            </a:r>
          </a:p>
          <a:p>
            <a:pPr marL="0" indent="0">
              <a:buNone/>
            </a:pPr>
            <a:r>
              <a:rPr lang="en-GB" dirty="0"/>
              <a:t>In September, we will be introducing Accelerated Reader across Year 3 and 4.  </a:t>
            </a:r>
          </a:p>
          <a:p>
            <a:pPr marL="0" indent="0">
              <a:buNone/>
            </a:pPr>
            <a:endParaRPr lang="en-GB" sz="1800" dirty="0"/>
          </a:p>
          <a:p>
            <a:pPr lvl="1"/>
            <a:r>
              <a:rPr lang="en-GB" dirty="0"/>
              <a:t>Once your child has finished their book, they will complete an online quiz on it the following day at school.  Following this, they will change their book.  Children will be assessed 3-4 times a year which will indicate when children are ready to move up a band – this will be communicated through their reading contact book.</a:t>
            </a:r>
          </a:p>
          <a:p>
            <a:pPr marL="201168" lvl="1" indent="0">
              <a:buNone/>
            </a:pPr>
            <a:endParaRPr lang="en-GB" dirty="0"/>
          </a:p>
          <a:p>
            <a:pPr lvl="1"/>
            <a:r>
              <a:rPr lang="en-GB" sz="1800" dirty="0"/>
              <a:t>Hearing your child read is the most valuable thing you can do – 10 minutes of daily reading can make a huge difference! </a:t>
            </a:r>
          </a:p>
          <a:p>
            <a:pPr marL="201168" lvl="1" indent="0">
              <a:buNone/>
            </a:pPr>
            <a:endParaRPr lang="en-GB" sz="1800" dirty="0"/>
          </a:p>
          <a:p>
            <a:pPr lvl="1"/>
            <a:r>
              <a:rPr lang="en-GB" sz="1800" b="1" u="sng" dirty="0"/>
              <a:t>Ensure you ask questions </a:t>
            </a:r>
            <a:r>
              <a:rPr lang="en-GB" sz="1800" dirty="0"/>
              <a:t>– it is not just about fluency, comprehension and understanding is important!</a:t>
            </a:r>
          </a:p>
        </p:txBody>
      </p:sp>
    </p:spTree>
    <p:extLst>
      <p:ext uri="{BB962C8B-B14F-4D97-AF65-F5344CB8AC3E}">
        <p14:creationId xmlns:p14="http://schemas.microsoft.com/office/powerpoint/2010/main" val="68396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1097280" y="218507"/>
            <a:ext cx="10058400" cy="1450757"/>
          </a:xfrm>
        </p:spPr>
        <p:txBody>
          <a:bodyPr/>
          <a:lstStyle/>
          <a:p>
            <a:r>
              <a:rPr lang="en-US" dirty="0"/>
              <a:t>Core curriculum: Reading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3641165543"/>
              </p:ext>
            </p:extLst>
          </p:nvPr>
        </p:nvGraphicFramePr>
        <p:xfrm>
          <a:off x="677334" y="1555611"/>
          <a:ext cx="11095566" cy="4751805"/>
        </p:xfrm>
        <a:graphic>
          <a:graphicData uri="http://schemas.openxmlformats.org/drawingml/2006/table">
            <a:tbl>
              <a:tblPr firstRow="1" bandRow="1">
                <a:tableStyleId>{5C22544A-7EE6-4342-B048-85BDC9FD1C3A}</a:tableStyleId>
              </a:tblPr>
              <a:tblGrid>
                <a:gridCol w="2980266">
                  <a:extLst>
                    <a:ext uri="{9D8B030D-6E8A-4147-A177-3AD203B41FA5}">
                      <a16:colId xmlns:a16="http://schemas.microsoft.com/office/drawing/2014/main" val="1621773337"/>
                    </a:ext>
                  </a:extLst>
                </a:gridCol>
                <a:gridCol w="8115300">
                  <a:extLst>
                    <a:ext uri="{9D8B030D-6E8A-4147-A177-3AD203B41FA5}">
                      <a16:colId xmlns:a16="http://schemas.microsoft.com/office/drawing/2014/main" val="2384933802"/>
                    </a:ext>
                  </a:extLst>
                </a:gridCol>
              </a:tblGrid>
              <a:tr h="522174">
                <a:tc>
                  <a:txBody>
                    <a:bodyPr/>
                    <a:lstStyle/>
                    <a:p>
                      <a:r>
                        <a:rPr lang="en-US" dirty="0"/>
                        <a:t>READING</a:t>
                      </a:r>
                    </a:p>
                  </a:txBody>
                  <a:tcPr marL="74750" marR="74750"/>
                </a:tc>
                <a:tc>
                  <a:txBody>
                    <a:bodyPr/>
                    <a:lstStyle/>
                    <a:p>
                      <a:r>
                        <a:rPr lang="en-US" dirty="0"/>
                        <a:t>Year 3 and Year 4</a:t>
                      </a:r>
                    </a:p>
                  </a:txBody>
                  <a:tcPr marL="74750" marR="74750"/>
                </a:tc>
                <a:extLst>
                  <a:ext uri="{0D108BD9-81ED-4DB2-BD59-A6C34878D82A}">
                    <a16:rowId xmlns:a16="http://schemas.microsoft.com/office/drawing/2014/main" val="2468464382"/>
                  </a:ext>
                </a:extLst>
              </a:tr>
              <a:tr h="636655">
                <a:tc>
                  <a:txBody>
                    <a:bodyPr/>
                    <a:lstStyle/>
                    <a:p>
                      <a:r>
                        <a:rPr lang="en-US" dirty="0"/>
                        <a:t>How are reading books organised and changed?</a:t>
                      </a:r>
                    </a:p>
                  </a:txBody>
                  <a:tcPr marL="74750" marR="74750"/>
                </a:tc>
                <a:tc>
                  <a:txBody>
                    <a:bodyPr/>
                    <a:lstStyle/>
                    <a:p>
                      <a:r>
                        <a:rPr lang="en-US" dirty="0"/>
                        <a:t>Children hand in their reading book and contact book every day which is checked daily.  Most children will access a reading book from the Accelerated Reader levelling system, however, if you child still requires phonics, they will continue on the Little </a:t>
                      </a:r>
                      <a:r>
                        <a:rPr lang="en-US" dirty="0" err="1"/>
                        <a:t>Wandle</a:t>
                      </a:r>
                      <a:r>
                        <a:rPr lang="en-US" dirty="0"/>
                        <a:t> (Collins Big Cat) level books.</a:t>
                      </a:r>
                    </a:p>
                  </a:txBody>
                  <a:tcPr marL="74750" marR="74750"/>
                </a:tc>
                <a:extLst>
                  <a:ext uri="{0D108BD9-81ED-4DB2-BD59-A6C34878D82A}">
                    <a16:rowId xmlns:a16="http://schemas.microsoft.com/office/drawing/2014/main" val="2941823163"/>
                  </a:ext>
                </a:extLst>
              </a:tr>
              <a:tr h="909507">
                <a:tc>
                  <a:txBody>
                    <a:bodyPr/>
                    <a:lstStyle/>
                    <a:p>
                      <a:r>
                        <a:rPr lang="en-US" dirty="0"/>
                        <a:t>How is reading taught in school?</a:t>
                      </a:r>
                    </a:p>
                    <a:p>
                      <a:endParaRPr lang="en-US" dirty="0"/>
                    </a:p>
                  </a:txBody>
                  <a:tcPr marL="74750" marR="74750"/>
                </a:tc>
                <a:tc>
                  <a:txBody>
                    <a:bodyPr/>
                    <a:lstStyle/>
                    <a:p>
                      <a:r>
                        <a:rPr lang="en-US" dirty="0"/>
                        <a:t>Little </a:t>
                      </a:r>
                      <a:r>
                        <a:rPr lang="en-US" dirty="0" err="1"/>
                        <a:t>Wandle</a:t>
                      </a:r>
                      <a:r>
                        <a:rPr lang="en-US" dirty="0"/>
                        <a:t> Phonics </a:t>
                      </a:r>
                      <a:r>
                        <a:rPr lang="en-US" dirty="0" err="1"/>
                        <a:t>Programme</a:t>
                      </a:r>
                      <a:r>
                        <a:rPr lang="en-US" dirty="0"/>
                        <a:t> for those still requiring phonics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Daily guided reading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Daily independent reading and class story time</a:t>
                      </a:r>
                    </a:p>
                  </a:txBody>
                  <a:tcPr marL="74750" marR="74750"/>
                </a:tc>
                <a:extLst>
                  <a:ext uri="{0D108BD9-81ED-4DB2-BD59-A6C34878D82A}">
                    <a16:rowId xmlns:a16="http://schemas.microsoft.com/office/drawing/2014/main" val="2838658131"/>
                  </a:ext>
                </a:extLst>
              </a:tr>
              <a:tr h="663471">
                <a:tc>
                  <a:txBody>
                    <a:bodyPr/>
                    <a:lstStyle/>
                    <a:p>
                      <a:pPr marL="80645" marR="281940">
                        <a:lnSpc>
                          <a:spcPct val="100000"/>
                        </a:lnSpc>
                        <a:spcBef>
                          <a:spcPts val="320"/>
                        </a:spcBef>
                      </a:pPr>
                      <a:r>
                        <a:rPr lang="en-GB" sz="1800" spc="-5" dirty="0">
                          <a:latin typeface="+mn-lt"/>
                          <a:cs typeface="Trebuchet MS"/>
                        </a:rPr>
                        <a:t>Expectation for reading to an adult at</a:t>
                      </a:r>
                      <a:r>
                        <a:rPr lang="en-GB" sz="1800" spc="-25" dirty="0">
                          <a:latin typeface="+mn-lt"/>
                          <a:cs typeface="Trebuchet MS"/>
                        </a:rPr>
                        <a:t> </a:t>
                      </a:r>
                      <a:r>
                        <a:rPr lang="en-GB" sz="1800" spc="-5" dirty="0">
                          <a:latin typeface="+mn-lt"/>
                          <a:cs typeface="Trebuchet MS"/>
                        </a:rPr>
                        <a:t>home.</a:t>
                      </a:r>
                      <a:endParaRPr lang="en-GB" sz="1800" dirty="0">
                        <a:latin typeface="+mn-lt"/>
                        <a:cs typeface="Trebuchet MS"/>
                      </a:endParaRPr>
                    </a:p>
                  </a:txBody>
                  <a:tcPr marL="74750" marR="74750"/>
                </a:tc>
                <a:tc>
                  <a:txBody>
                    <a:bodyPr/>
                    <a:lstStyle/>
                    <a:p>
                      <a:r>
                        <a:rPr lang="en-US" dirty="0"/>
                        <a:t>Children are expected to read at least three times a week to an adult at home which is logged in their contact book.  </a:t>
                      </a:r>
                    </a:p>
                  </a:txBody>
                  <a:tcPr marL="74750" marR="74750"/>
                </a:tc>
                <a:extLst>
                  <a:ext uri="{0D108BD9-81ED-4DB2-BD59-A6C34878D82A}">
                    <a16:rowId xmlns:a16="http://schemas.microsoft.com/office/drawing/2014/main" val="3239770150"/>
                  </a:ext>
                </a:extLst>
              </a:tr>
              <a:tr h="1182359">
                <a:tc>
                  <a:txBody>
                    <a:bodyPr/>
                    <a:lstStyle/>
                    <a:p>
                      <a:r>
                        <a:rPr lang="en-US" dirty="0"/>
                        <a:t>What else can I do to support my child?</a:t>
                      </a:r>
                    </a:p>
                  </a:txBody>
                  <a:tcPr marL="74750" marR="74750"/>
                </a:tc>
                <a:tc>
                  <a:txBody>
                    <a:bodyPr/>
                    <a:lstStyle/>
                    <a:p>
                      <a:r>
                        <a:rPr lang="en-US" baseline="0" dirty="0"/>
                        <a:t>Reading to your child/sharing a book for pleasure and talking about what has happened/is happening in the book; make predictions; discuss what they liked/disliked and why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Audio</a:t>
                      </a:r>
                      <a:r>
                        <a:rPr lang="en-US" baseline="0" dirty="0"/>
                        <a:t> books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Expose them to a range of texts – fiction as well as non-fiction.</a:t>
                      </a:r>
                    </a:p>
                  </a:txBody>
                  <a:tcPr marL="74750" marR="74750"/>
                </a:tc>
                <a:extLst>
                  <a:ext uri="{0D108BD9-81ED-4DB2-BD59-A6C34878D82A}">
                    <a16:rowId xmlns:a16="http://schemas.microsoft.com/office/drawing/2014/main" val="2001877889"/>
                  </a:ext>
                </a:extLst>
              </a:tr>
            </a:tbl>
          </a:graphicData>
        </a:graphic>
      </p:graphicFrame>
    </p:spTree>
    <p:extLst>
      <p:ext uri="{BB962C8B-B14F-4D97-AF65-F5344CB8AC3E}">
        <p14:creationId xmlns:p14="http://schemas.microsoft.com/office/powerpoint/2010/main" val="11485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B3D-8A59-492C-B460-468C889C2457}"/>
              </a:ext>
            </a:extLst>
          </p:cNvPr>
          <p:cNvSpPr>
            <a:spLocks noGrp="1"/>
          </p:cNvSpPr>
          <p:nvPr>
            <p:ph type="title"/>
          </p:nvPr>
        </p:nvSpPr>
        <p:spPr>
          <a:xfrm>
            <a:off x="313511" y="-215814"/>
            <a:ext cx="10058400" cy="1450757"/>
          </a:xfrm>
        </p:spPr>
        <p:txBody>
          <a:bodyPr/>
          <a:lstStyle/>
          <a:p>
            <a:r>
              <a:rPr lang="en-US" dirty="0"/>
              <a:t>Core curriculum: Writing in LKS2</a:t>
            </a:r>
          </a:p>
        </p:txBody>
      </p:sp>
      <p:graphicFrame>
        <p:nvGraphicFramePr>
          <p:cNvPr id="4" name="Content Placeholder 3">
            <a:extLst>
              <a:ext uri="{FF2B5EF4-FFF2-40B4-BE49-F238E27FC236}">
                <a16:creationId xmlns:a16="http://schemas.microsoft.com/office/drawing/2014/main" id="{B5540CB7-B9EE-4DE0-8EDD-5E708EA6151E}"/>
              </a:ext>
            </a:extLst>
          </p:cNvPr>
          <p:cNvGraphicFramePr>
            <a:graphicFrameLocks noGrp="1"/>
          </p:cNvGraphicFramePr>
          <p:nvPr>
            <p:ph idx="1"/>
            <p:extLst>
              <p:ext uri="{D42A27DB-BD31-4B8C-83A1-F6EECF244321}">
                <p14:modId xmlns:p14="http://schemas.microsoft.com/office/powerpoint/2010/main" val="3515866756"/>
              </p:ext>
            </p:extLst>
          </p:nvPr>
        </p:nvGraphicFramePr>
        <p:xfrm>
          <a:off x="473922" y="1336431"/>
          <a:ext cx="11305116" cy="5005083"/>
        </p:xfrm>
        <a:graphic>
          <a:graphicData uri="http://schemas.openxmlformats.org/drawingml/2006/table">
            <a:tbl>
              <a:tblPr firstRow="1" bandRow="1">
                <a:tableStyleId>{5C22544A-7EE6-4342-B048-85BDC9FD1C3A}</a:tableStyleId>
              </a:tblPr>
              <a:tblGrid>
                <a:gridCol w="3553329">
                  <a:extLst>
                    <a:ext uri="{9D8B030D-6E8A-4147-A177-3AD203B41FA5}">
                      <a16:colId xmlns:a16="http://schemas.microsoft.com/office/drawing/2014/main" val="1621773337"/>
                    </a:ext>
                  </a:extLst>
                </a:gridCol>
                <a:gridCol w="7751787">
                  <a:extLst>
                    <a:ext uri="{9D8B030D-6E8A-4147-A177-3AD203B41FA5}">
                      <a16:colId xmlns:a16="http://schemas.microsoft.com/office/drawing/2014/main" val="2384933802"/>
                    </a:ext>
                  </a:extLst>
                </a:gridCol>
              </a:tblGrid>
              <a:tr h="439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How is writing taught in school?</a:t>
                      </a:r>
                    </a:p>
                  </a:txBody>
                  <a:tcPr marL="74750" marR="74750"/>
                </a:tc>
                <a:tc>
                  <a:txBody>
                    <a:bodyPr/>
                    <a:lstStyle/>
                    <a:p>
                      <a:pPr algn="ctr"/>
                      <a:r>
                        <a:rPr lang="en-US" dirty="0"/>
                        <a:t>The non-negotiables in Year 3/4 </a:t>
                      </a:r>
                    </a:p>
                  </a:txBody>
                  <a:tcPr marL="74750" marR="74750"/>
                </a:tc>
                <a:extLst>
                  <a:ext uri="{0D108BD9-81ED-4DB2-BD59-A6C34878D82A}">
                    <a16:rowId xmlns:a16="http://schemas.microsoft.com/office/drawing/2014/main" val="2468464382"/>
                  </a:ext>
                </a:extLst>
              </a:tr>
              <a:tr h="456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The Write Stuff scheme and select books from this which fit in with our termly topics.  The Write Stuff incorporates grammar, punctuation and spelling into writing lessons and teaches children how to form different genres of writing whilst including their specific features. </a:t>
                      </a:r>
                    </a:p>
                    <a:p>
                      <a:endParaRPr lang="en-US" dirty="0"/>
                    </a:p>
                    <a:p>
                      <a:endParaRPr lang="en-US" dirty="0"/>
                    </a:p>
                  </a:txBody>
                  <a:tcPr marL="74750" marR="74750"/>
                </a:tc>
                <a:tc>
                  <a:txBody>
                    <a:bodyPr/>
                    <a:lstStyle/>
                    <a:p>
                      <a:endParaRPr lang="en-US" dirty="0"/>
                    </a:p>
                  </a:txBody>
                  <a:tcPr marL="74750" marR="74750"/>
                </a:tc>
                <a:extLst>
                  <a:ext uri="{0D108BD9-81ED-4DB2-BD59-A6C34878D82A}">
                    <a16:rowId xmlns:a16="http://schemas.microsoft.com/office/drawing/2014/main" val="2838658131"/>
                  </a:ext>
                </a:extLst>
              </a:tr>
            </a:tbl>
          </a:graphicData>
        </a:graphic>
      </p:graphicFrame>
      <p:pic>
        <p:nvPicPr>
          <p:cNvPr id="1027" name="x_168651E7-41EA-4C68-9A5C-E21B386A8A1B" descr="IMG_2425.jpg">
            <a:extLst>
              <a:ext uri="{FF2B5EF4-FFF2-40B4-BE49-F238E27FC236}">
                <a16:creationId xmlns:a16="http://schemas.microsoft.com/office/drawing/2014/main" id="{71A34E78-B93A-4E14-8E6E-209DDF0510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6" t="4430" r="15199" b="8937"/>
          <a:stretch/>
        </p:blipFill>
        <p:spPr bwMode="auto">
          <a:xfrm rot="5400000">
            <a:off x="4020721" y="2199765"/>
            <a:ext cx="4381795" cy="372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9346C2C-2EE4-4645-BBD2-20932A1C40AA}"/>
              </a:ext>
            </a:extLst>
          </p:cNvPr>
          <p:cNvSpPr txBox="1"/>
          <p:nvPr/>
        </p:nvSpPr>
        <p:spPr>
          <a:xfrm>
            <a:off x="8224636" y="2582286"/>
            <a:ext cx="3534945" cy="3693319"/>
          </a:xfrm>
          <a:prstGeom prst="rect">
            <a:avLst/>
          </a:prstGeom>
          <a:noFill/>
        </p:spPr>
        <p:txBody>
          <a:bodyPr wrap="square" rtlCol="0">
            <a:spAutoFit/>
          </a:bodyPr>
          <a:lstStyle/>
          <a:p>
            <a:pPr marL="285750" indent="-285750">
              <a:buFontTx/>
              <a:buChar char="-"/>
            </a:pPr>
            <a:r>
              <a:rPr lang="en-GB" dirty="0"/>
              <a:t>Capital letters and correct punctuation in sentences.</a:t>
            </a:r>
          </a:p>
          <a:p>
            <a:pPr marL="285750" indent="-285750">
              <a:buFontTx/>
              <a:buChar char="-"/>
            </a:pPr>
            <a:r>
              <a:rPr lang="en-GB" dirty="0"/>
              <a:t>Capital letters for proper nouns.</a:t>
            </a:r>
          </a:p>
          <a:p>
            <a:pPr marL="285750" indent="-285750">
              <a:buFontTx/>
              <a:buChar char="-"/>
            </a:pPr>
            <a:r>
              <a:rPr lang="en-GB" dirty="0"/>
              <a:t>Space between every word.</a:t>
            </a:r>
          </a:p>
          <a:p>
            <a:pPr marL="285750" indent="-285750">
              <a:buFontTx/>
              <a:buChar char="-"/>
            </a:pPr>
            <a:r>
              <a:rPr lang="en-GB" dirty="0"/>
              <a:t>Starting at the margin and writing across the page.</a:t>
            </a:r>
          </a:p>
          <a:p>
            <a:pPr marL="285750" indent="-285750">
              <a:buFontTx/>
              <a:buChar char="-"/>
            </a:pPr>
            <a:r>
              <a:rPr lang="en-GB" dirty="0"/>
              <a:t>Letter formation is correction for lower and uppercase letters.</a:t>
            </a:r>
          </a:p>
          <a:p>
            <a:pPr marL="285750" indent="-285750">
              <a:buFontTx/>
              <a:buChar char="-"/>
            </a:pPr>
            <a:r>
              <a:rPr lang="en-GB" dirty="0"/>
              <a:t>Cursive writing is used.</a:t>
            </a:r>
          </a:p>
          <a:p>
            <a:pPr marL="285750" indent="-285750">
              <a:buFontTx/>
              <a:buChar char="-"/>
            </a:pPr>
            <a:r>
              <a:rPr lang="en-GB" dirty="0"/>
              <a:t>Spelling of common words is checked and correct.</a:t>
            </a:r>
          </a:p>
          <a:p>
            <a:pPr marL="285750" indent="-285750">
              <a:buFontTx/>
              <a:buChar char="-"/>
            </a:pPr>
            <a:r>
              <a:rPr lang="en-GB" dirty="0"/>
              <a:t>Checking your writing makes sense.</a:t>
            </a:r>
          </a:p>
        </p:txBody>
      </p:sp>
    </p:spTree>
    <p:extLst>
      <p:ext uri="{BB962C8B-B14F-4D97-AF65-F5344CB8AC3E}">
        <p14:creationId xmlns:p14="http://schemas.microsoft.com/office/powerpoint/2010/main" val="533286349"/>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C00000"/>
      </a:accent1>
      <a:accent2>
        <a:srgbClr val="FF0000"/>
      </a:accent2>
      <a:accent3>
        <a:srgbClr val="865640"/>
      </a:accent3>
      <a:accent4>
        <a:srgbClr val="9B8357"/>
      </a:accent4>
      <a:accent5>
        <a:srgbClr val="FFFFFF"/>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1115</TotalTime>
  <Words>3043</Words>
  <Application>Microsoft Office PowerPoint</Application>
  <PresentationFormat>Widescreen</PresentationFormat>
  <Paragraphs>281</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Trebuchet MS</vt:lpstr>
      <vt:lpstr>Wingdings</vt:lpstr>
      <vt:lpstr>Wingdings 3</vt:lpstr>
      <vt:lpstr>Retrospect</vt:lpstr>
      <vt:lpstr>Meet the Teachers LKS2</vt:lpstr>
      <vt:lpstr>Who’s who in Year 3/4?</vt:lpstr>
      <vt:lpstr>Classrooms and Entering/Exiting School</vt:lpstr>
      <vt:lpstr>A Typical Day in Year 3/4</vt:lpstr>
      <vt:lpstr>Other curriculum areas</vt:lpstr>
      <vt:lpstr>Curriculum map</vt:lpstr>
      <vt:lpstr>Core curriculum: Reading in LKS2</vt:lpstr>
      <vt:lpstr>Core curriculum: Reading in LKS2</vt:lpstr>
      <vt:lpstr>Core curriculum: Writing in LKS2</vt:lpstr>
      <vt:lpstr>Core curriculum: Writing in LKS2</vt:lpstr>
      <vt:lpstr>Core curriculum: Maths in LKS2</vt:lpstr>
      <vt:lpstr>Other significant dates/events</vt:lpstr>
      <vt:lpstr>Year 4 Multiplication Tables Check info</vt:lpstr>
      <vt:lpstr>PE</vt:lpstr>
      <vt:lpstr>Swimming in Yr 3/4</vt:lpstr>
      <vt:lpstr>Homework expectations in LKS2</vt:lpstr>
      <vt:lpstr>Behaviour management – the positives!</vt:lpstr>
      <vt:lpstr>Behaviour management</vt:lpstr>
      <vt:lpstr>Attendance</vt:lpstr>
      <vt:lpstr>Uniform</vt:lpstr>
      <vt:lpstr>Uniform</vt:lpstr>
      <vt:lpstr>Food and Drink</vt:lpstr>
      <vt:lpstr>General Reminders</vt:lpstr>
      <vt:lpstr>Parents in Partnership with School</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KS1</dc:title>
  <dc:creator>Julie Howlett</dc:creator>
  <cp:lastModifiedBy>Mrs L Hemple</cp:lastModifiedBy>
  <cp:revision>93</cp:revision>
  <cp:lastPrinted>2019-07-09T11:03:31Z</cp:lastPrinted>
  <dcterms:created xsi:type="dcterms:W3CDTF">2018-06-15T13:51:24Z</dcterms:created>
  <dcterms:modified xsi:type="dcterms:W3CDTF">2022-07-12T11:52:19Z</dcterms:modified>
</cp:coreProperties>
</file>